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308" r:id="rId2"/>
    <p:sldId id="309" r:id="rId3"/>
    <p:sldId id="310" r:id="rId4"/>
    <p:sldId id="311" r:id="rId5"/>
    <p:sldId id="315" r:id="rId6"/>
    <p:sldId id="316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Franklin Gothic" panose="020B0604020202020204" charset="0"/>
      <p:bold r:id="rId13"/>
    </p:embeddedFont>
    <p:embeddedFont>
      <p:font typeface="Lato Black" panose="020F0502020204030203" pitchFamily="34" charset="0"/>
      <p:bold r:id="rId14"/>
      <p:boldItalic r:id="rId15"/>
    </p:embeddedFont>
    <p:embeddedFont>
      <p:font typeface="Libre Franklin" pitchFamily="2" charset="0"/>
      <p:regular r:id="rId16"/>
      <p:bold r:id="rId17"/>
      <p:italic r:id="rId18"/>
      <p:boldItalic r:id="rId19"/>
    </p:embeddedFont>
    <p:embeddedFont>
      <p:font typeface="Noto Sans Symbols" panose="020B0604020202020204" charset="0"/>
      <p:regular r:id="rId20"/>
    </p:embeddedFont>
  </p:embeddedFontLst>
  <p:custDataLst>
    <p:tags r:id="rId2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h5WaOC4DUZ5+b+TgGGUwPFDILQC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7D791D-E184-DA20-C4F8-8A00B79EF1D7}" name="Casa 2" initials="C2" userId="S::casa2@infomineo.onmicrosoft.com::d7e8ebbf-1ff4-46f1-9a57-24baf09ba8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0035E7-BAF8-4B9D-805A-DB07596FDFCD}">
  <a:tblStyle styleId="{410035E7-BAF8-4B9D-805A-DB07596FDFC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3FF"/>
          </a:solidFill>
        </a:fill>
      </a:tcStyle>
    </a:wholeTbl>
    <a:band1H>
      <a:tcTxStyle b="off" i="off"/>
      <a:tcStyle>
        <a:tcBdr/>
        <a:fill>
          <a:solidFill>
            <a:srgbClr val="CAE6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E6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149A09B-1AD0-4F29-9B92-C1F1A84BDCC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85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90" Type="http://schemas.microsoft.com/office/2018/10/relationships/authors" Target="author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6" name="Google Shape;138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151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2" name="Google Shape;13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7425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5" name="Google Shape;14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632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1" name="Google Shape;1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910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3" name="Google Shape;1633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4" name="Google Shape;1634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62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5" name="Google Shape;18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65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3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63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4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" name="Google Shape;2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64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3" name="Google Shape;213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4" name="Google Shape;214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5" name="Google Shape;215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6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4" name="Google Shape;234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6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7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4" name="Google Shape;254;p6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5" name="Google Shape;255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6" name="Google Shape;256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7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843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9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76" name="Google Shape;276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1" name="Google Shape;291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70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95" name="Google Shape;295;p7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7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7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7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7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7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7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7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7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7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7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7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7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7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7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7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7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7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7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7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7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7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7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8" name="Google Shape;318;p70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0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0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94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70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22" name="Google Shape;322;p7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70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0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7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6" name="Google Shape;336;p70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37" name="Google Shape;337;p7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1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745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6" name="Google Shape;346;p71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8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09" name="Google Shape;709;p83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710" name="Google Shape;710;p83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711" name="Google Shape;711;p83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83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83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83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83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83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83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83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83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83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83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83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83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24" name="Google Shape;724;p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3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83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77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8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8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>
                  <a:alpha val="87843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8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9" name="Google Shape;49;p6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6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6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" name="Google Shape;69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0" name="Google Shape;70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4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0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5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1" name="Google Shape;151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9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9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9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0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0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0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0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6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2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2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2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2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2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2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2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2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C245F17-99DD-9C17-43D9-1F68E3A4EE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3949836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95" imgH="396" progId="TCLayout.ActiveDocument.1">
                  <p:embed/>
                </p:oleObj>
              </mc:Choice>
              <mc:Fallback>
                <p:oleObj name="think-cell Slide" r:id="rId21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73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8D12684-BF2D-36DF-BC22-3B98C9072B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6517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8" name="Google Shape;1388;p74"/>
          <p:cNvSpPr txBox="1">
            <a:spLocks noGrp="1"/>
          </p:cNvSpPr>
          <p:nvPr>
            <p:ph type="title"/>
          </p:nvPr>
        </p:nvSpPr>
        <p:spPr>
          <a:xfrm>
            <a:off x="737591" y="4477767"/>
            <a:ext cx="8494899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 dirty="0"/>
              <a:t>Data Analytics</a:t>
            </a:r>
            <a:endParaRPr dirty="0"/>
          </a:p>
        </p:txBody>
      </p:sp>
      <p:sp>
        <p:nvSpPr>
          <p:cNvPr id="1389" name="Google Shape;1389;p7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80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FA31E36-F37D-35BF-1D9C-E46E1E6E14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8056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4" name="Google Shape;1394;p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Infomineo has a unique</a:t>
            </a:r>
            <a:br>
              <a:rPr lang="en-US" dirty="0"/>
            </a:br>
            <a:r>
              <a:rPr lang="en-US" dirty="0"/>
              <a:t>approach to Data Analytics</a:t>
            </a:r>
            <a:endParaRPr dirty="0"/>
          </a:p>
        </p:txBody>
      </p:sp>
      <p:sp>
        <p:nvSpPr>
          <p:cNvPr id="1395" name="Google Shape;1395;p8"/>
          <p:cNvSpPr txBox="1"/>
          <p:nvPr/>
        </p:nvSpPr>
        <p:spPr>
          <a:xfrm>
            <a:off x="550863" y="2343394"/>
            <a:ext cx="519360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another.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models very often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remain at Proof-Of-Concept stage, as integration with IT systems is not completed</a:t>
            </a: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Data Visualization tools, e.g. Tableau, Power BI, etc.</a:t>
            </a: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lvl="1" indent="-176213"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project completion,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models can be hard for clients to maintain over time</a:t>
            </a: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providers retain rights on the Intellectual Property they generate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8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Traditional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8"/>
          <p:cNvSpPr txBox="1"/>
          <p:nvPr/>
        </p:nvSpPr>
        <p:spPr>
          <a:xfrm>
            <a:off x="6447529" y="2343394"/>
            <a:ext cx="5193608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and models that answer your questions. The output is co-constructed with our client and not a model taken off the shelf</a:t>
            </a:r>
          </a:p>
          <a:p>
            <a: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endParaRPr lang="en-U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end-to-end approach from cleaning the data to visualizing the model output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the time you spend on paperwork and 2/allows you to work with us on an iterative basis</a:t>
            </a: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The output of our work </a:t>
            </a: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will become a knowledge asset of our client, who will hold the Intellectual Property of it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8"/>
          <p:cNvSpPr txBox="1"/>
          <p:nvPr/>
        </p:nvSpPr>
        <p:spPr>
          <a:xfrm>
            <a:off x="6447529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Infomineo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9" name="Google Shape;1399;p8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1400" name="Google Shape;1400;p8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l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Analytics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02F8F0-C73C-571A-BF70-C42A2FFC5F6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12672" y="193473"/>
            <a:ext cx="352305" cy="352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58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026DEB3-3265-216D-7BC6-01475BCAF0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00532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7" name="Google Shape;1407;p9"/>
          <p:cNvSpPr/>
          <p:nvPr/>
        </p:nvSpPr>
        <p:spPr>
          <a:xfrm>
            <a:off x="550863" y="1562582"/>
            <a:ext cx="3387145" cy="4734829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9"/>
          <p:cNvSpPr/>
          <p:nvPr/>
        </p:nvSpPr>
        <p:spPr>
          <a:xfrm>
            <a:off x="4355141" y="1560958"/>
            <a:ext cx="3387145" cy="4734829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9"/>
          <p:cNvSpPr/>
          <p:nvPr/>
        </p:nvSpPr>
        <p:spPr>
          <a:xfrm>
            <a:off x="8273352" y="1562582"/>
            <a:ext cx="3387145" cy="4734829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 err="1"/>
              <a:t>Infomineo</a:t>
            </a:r>
            <a:r>
              <a:rPr lang="en-US" dirty="0"/>
              <a:t> offers a full suite of Data Analytics Services</a:t>
            </a:r>
            <a:endParaRPr dirty="0"/>
          </a:p>
        </p:txBody>
      </p:sp>
      <p:sp>
        <p:nvSpPr>
          <p:cNvPr id="1411" name="Google Shape;1411;p9"/>
          <p:cNvSpPr txBox="1"/>
          <p:nvPr/>
        </p:nvSpPr>
        <p:spPr>
          <a:xfrm>
            <a:off x="1922077" y="2395692"/>
            <a:ext cx="188575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1" i="1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Scaling Data</a:t>
            </a: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Optimization: Collection, Cleaning, Pipeline Automation, etc.</a:t>
            </a:r>
            <a:endParaRPr lang="en-US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9"/>
          <p:cNvSpPr/>
          <p:nvPr/>
        </p:nvSpPr>
        <p:spPr>
          <a:xfrm>
            <a:off x="8690485" y="1772498"/>
            <a:ext cx="25528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Three areas of support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9"/>
          <p:cNvSpPr/>
          <p:nvPr/>
        </p:nvSpPr>
        <p:spPr>
          <a:xfrm>
            <a:off x="4549902" y="1772498"/>
            <a:ext cx="31115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Business </a:t>
            </a:r>
            <a:r>
              <a:rPr lang="en-US" sz="2000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</a:t>
            </a:r>
            <a:r>
              <a:rPr lang="en-US" sz="20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riented approach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9"/>
          <p:cNvSpPr/>
          <p:nvPr/>
        </p:nvSpPr>
        <p:spPr>
          <a:xfrm>
            <a:off x="902337" y="1772498"/>
            <a:ext cx="26841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Three Levels of Analytics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9"/>
          <p:cNvSpPr/>
          <p:nvPr/>
        </p:nvSpPr>
        <p:spPr>
          <a:xfrm rot="5400000">
            <a:off x="631786" y="2392859"/>
            <a:ext cx="1280160" cy="1005840"/>
          </a:xfrm>
          <a:prstGeom prst="homePlate">
            <a:avLst>
              <a:gd name="adj" fmla="val 18367"/>
            </a:avLst>
          </a:prstGeom>
          <a:solidFill>
            <a:schemeClr val="lt1">
              <a:alpha val="47843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9"/>
          <p:cNvSpPr/>
          <p:nvPr/>
        </p:nvSpPr>
        <p:spPr>
          <a:xfrm rot="5400000">
            <a:off x="638694" y="3744993"/>
            <a:ext cx="1280160" cy="1005840"/>
          </a:xfrm>
          <a:prstGeom prst="chevron">
            <a:avLst>
              <a:gd name="adj" fmla="val 17686"/>
            </a:avLst>
          </a:prstGeom>
          <a:solidFill>
            <a:schemeClr val="lt1">
              <a:alpha val="47843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9"/>
          <p:cNvSpPr/>
          <p:nvPr/>
        </p:nvSpPr>
        <p:spPr>
          <a:xfrm rot="5400000">
            <a:off x="626667" y="5076686"/>
            <a:ext cx="1280160" cy="1029893"/>
          </a:xfrm>
          <a:prstGeom prst="chevron">
            <a:avLst>
              <a:gd name="adj" fmla="val 17686"/>
            </a:avLst>
          </a:prstGeom>
          <a:solidFill>
            <a:schemeClr val="lt1">
              <a:alpha val="47843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9"/>
          <p:cNvSpPr txBox="1"/>
          <p:nvPr/>
        </p:nvSpPr>
        <p:spPr>
          <a:xfrm>
            <a:off x="799426" y="2652083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Engineering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9"/>
          <p:cNvSpPr txBox="1"/>
          <p:nvPr/>
        </p:nvSpPr>
        <p:spPr>
          <a:xfrm>
            <a:off x="806334" y="4106105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2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9"/>
          <p:cNvSpPr txBox="1"/>
          <p:nvPr/>
        </p:nvSpPr>
        <p:spPr>
          <a:xfrm>
            <a:off x="794307" y="5397733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Science</a:t>
            </a:r>
            <a:endParaRPr sz="12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9"/>
          <p:cNvSpPr txBox="1"/>
          <p:nvPr/>
        </p:nvSpPr>
        <p:spPr>
          <a:xfrm>
            <a:off x="1940230" y="3601609"/>
            <a:ext cx="1867604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1" i="1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Describing Data</a:t>
            </a: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BI and Reporting (KPI, Ad hoc requests, etc.)</a:t>
            </a: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Visualization (Reports, Dashboards, etc.)</a:t>
            </a:r>
          </a:p>
        </p:txBody>
      </p:sp>
      <p:sp>
        <p:nvSpPr>
          <p:cNvPr id="1424" name="Google Shape;1424;p9"/>
          <p:cNvSpPr txBox="1"/>
          <p:nvPr/>
        </p:nvSpPr>
        <p:spPr>
          <a:xfrm>
            <a:off x="1922076" y="4963635"/>
            <a:ext cx="1926801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1" i="1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Modeling Data</a:t>
            </a: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exploration, </a:t>
            </a:r>
            <a:r>
              <a:rPr lang="en-US" sz="140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Analysis, Predictive/Prescriptive, Model Building/Tuning, etc.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6" name="Google Shape;1426;p9"/>
          <p:cNvGrpSpPr/>
          <p:nvPr/>
        </p:nvGrpSpPr>
        <p:grpSpPr>
          <a:xfrm>
            <a:off x="4901566" y="3301318"/>
            <a:ext cx="2266638" cy="2074300"/>
            <a:chOff x="4972362" y="3358004"/>
            <a:chExt cx="2266638" cy="2074300"/>
          </a:xfrm>
        </p:grpSpPr>
        <p:sp>
          <p:nvSpPr>
            <p:cNvPr id="1427" name="Google Shape;1427;p9"/>
            <p:cNvSpPr/>
            <p:nvPr/>
          </p:nvSpPr>
          <p:spPr>
            <a:xfrm>
              <a:off x="4972362" y="3358004"/>
              <a:ext cx="1254110" cy="1254111"/>
            </a:xfrm>
            <a:prstGeom prst="flowChartConnector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5984890" y="3358004"/>
              <a:ext cx="1254110" cy="1254111"/>
            </a:xfrm>
            <a:prstGeom prst="flowChartConnector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5478626" y="4178193"/>
              <a:ext cx="1254110" cy="1254111"/>
            </a:xfrm>
            <a:prstGeom prst="flowChartConnector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0" name="Google Shape;1430;p9"/>
          <p:cNvSpPr txBox="1"/>
          <p:nvPr/>
        </p:nvSpPr>
        <p:spPr>
          <a:xfrm>
            <a:off x="4932913" y="3661259"/>
            <a:ext cx="98272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Business &amp; Data Understanding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9"/>
          <p:cNvSpPr txBox="1"/>
          <p:nvPr/>
        </p:nvSpPr>
        <p:spPr>
          <a:xfrm>
            <a:off x="6084385" y="3738973"/>
            <a:ext cx="863163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Agile Methodology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9"/>
          <p:cNvSpPr txBox="1"/>
          <p:nvPr/>
        </p:nvSpPr>
        <p:spPr>
          <a:xfrm>
            <a:off x="5487345" y="4613479"/>
            <a:ext cx="109508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Delivery Management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9"/>
          <p:cNvSpPr txBox="1"/>
          <p:nvPr/>
        </p:nvSpPr>
        <p:spPr>
          <a:xfrm>
            <a:off x="4565101" y="2342437"/>
            <a:ext cx="123675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200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Infomineo’s</a:t>
            </a:r>
            <a:r>
              <a:rPr lang="en-US" sz="1200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teams approach problems with </a:t>
            </a:r>
            <a:r>
              <a:rPr lang="en-US" sz="1200" b="1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business sense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9"/>
          <p:cNvSpPr txBox="1"/>
          <p:nvPr/>
        </p:nvSpPr>
        <p:spPr>
          <a:xfrm>
            <a:off x="6079650" y="2341433"/>
            <a:ext cx="158894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>
              <a:lnSpc>
                <a:spcPct val="90000"/>
              </a:lnSpc>
              <a:buClr>
                <a:schemeClr val="accent4"/>
              </a:buClr>
              <a:buSzPts val="1400"/>
            </a:pPr>
            <a:r>
              <a:rPr lang="en-US" sz="1200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Retained teams working in an iterative approach to ensure constant alignment with clients needs</a:t>
            </a:r>
            <a:endParaRPr sz="1200" dirty="0">
              <a:solidFill>
                <a:srgbClr val="3D3D3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35" name="Google Shape;1435;p9"/>
          <p:cNvSpPr txBox="1"/>
          <p:nvPr/>
        </p:nvSpPr>
        <p:spPr>
          <a:xfrm>
            <a:off x="4979310" y="5511020"/>
            <a:ext cx="214879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Projects are handled until last step and beyond: versioning, unit tests, model validation, code reviews, documentation, etc.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9"/>
          <p:cNvSpPr/>
          <p:nvPr/>
        </p:nvSpPr>
        <p:spPr>
          <a:xfrm>
            <a:off x="8415054" y="2277516"/>
            <a:ext cx="1115025" cy="1524730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9"/>
          <p:cNvSpPr/>
          <p:nvPr/>
        </p:nvSpPr>
        <p:spPr>
          <a:xfrm>
            <a:off x="8415054" y="3459722"/>
            <a:ext cx="1115025" cy="1524730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9"/>
          <p:cNvSpPr/>
          <p:nvPr/>
        </p:nvSpPr>
        <p:spPr>
          <a:xfrm>
            <a:off x="8415054" y="4587448"/>
            <a:ext cx="1115025" cy="1524730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9"/>
          <p:cNvSpPr txBox="1"/>
          <p:nvPr/>
        </p:nvSpPr>
        <p:spPr>
          <a:xfrm>
            <a:off x="8385945" y="4125137"/>
            <a:ext cx="1144134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9"/>
          <p:cNvSpPr txBox="1"/>
          <p:nvPr/>
        </p:nvSpPr>
        <p:spPr>
          <a:xfrm>
            <a:off x="8463752" y="2915121"/>
            <a:ext cx="104933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9"/>
          <p:cNvSpPr txBox="1"/>
          <p:nvPr/>
        </p:nvSpPr>
        <p:spPr>
          <a:xfrm>
            <a:off x="8503916" y="5303857"/>
            <a:ext cx="98802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9"/>
          <p:cNvSpPr txBox="1"/>
          <p:nvPr/>
        </p:nvSpPr>
        <p:spPr>
          <a:xfrm>
            <a:off x="9645638" y="5025289"/>
            <a:ext cx="179048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Building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redictive and prescriptive models, incl. training/retraining and deployment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9"/>
          <p:cNvSpPr txBox="1"/>
          <p:nvPr/>
        </p:nvSpPr>
        <p:spPr>
          <a:xfrm>
            <a:off x="9653405" y="3942473"/>
            <a:ext cx="1790489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Designin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g, </a:t>
            </a: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building and maintaining self-service analytics tools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400;p8">
            <a:extLst>
              <a:ext uri="{FF2B5EF4-FFF2-40B4-BE49-F238E27FC236}">
                <a16:creationId xmlns:a16="http://schemas.microsoft.com/office/drawing/2014/main" id="{09B7420E-07FF-5A01-0077-413D903814B3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EF7809-1304-BB3B-8466-062E965920D1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6" name="Google Shape;1401;p8">
              <a:extLst>
                <a:ext uri="{FF2B5EF4-FFF2-40B4-BE49-F238E27FC236}">
                  <a16:creationId xmlns:a16="http://schemas.microsoft.com/office/drawing/2014/main" id="{45037A39-E961-9573-1D46-AE6362AE12DD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00EA03-4E69-E82D-B336-107B61E9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444;p9">
            <a:extLst>
              <a:ext uri="{FF2B5EF4-FFF2-40B4-BE49-F238E27FC236}">
                <a16:creationId xmlns:a16="http://schemas.microsoft.com/office/drawing/2014/main" id="{D34CF46D-A9DF-C000-16E7-7A9F46D01D46}"/>
              </a:ext>
            </a:extLst>
          </p:cNvPr>
          <p:cNvSpPr txBox="1"/>
          <p:nvPr/>
        </p:nvSpPr>
        <p:spPr>
          <a:xfrm>
            <a:off x="9653405" y="2490226"/>
            <a:ext cx="1790489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Gathering data from internal and external sources; Assessing data quality; Processing data cleaning and wrangling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18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"/>
          <p:cNvSpPr/>
          <p:nvPr/>
        </p:nvSpPr>
        <p:spPr>
          <a:xfrm>
            <a:off x="969649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0"/>
          <p:cNvSpPr/>
          <p:nvPr/>
        </p:nvSpPr>
        <p:spPr>
          <a:xfrm>
            <a:off x="5338130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0"/>
          <p:cNvSpPr/>
          <p:nvPr/>
        </p:nvSpPr>
        <p:spPr>
          <a:xfrm>
            <a:off x="8570032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0"/>
          <p:cNvSpPr/>
          <p:nvPr/>
        </p:nvSpPr>
        <p:spPr>
          <a:xfrm>
            <a:off x="3544766" y="3289569"/>
            <a:ext cx="5568814" cy="3416068"/>
          </a:xfrm>
          <a:prstGeom prst="roundRect">
            <a:avLst>
              <a:gd name="adj" fmla="val 2870"/>
            </a:avLst>
          </a:prstGeom>
          <a:solidFill>
            <a:srgbClr val="CDD9FC">
              <a:alpha val="60000"/>
            </a:srgbClr>
          </a:solidFill>
          <a:ln>
            <a:noFill/>
          </a:ln>
        </p:spPr>
        <p:txBody>
          <a:bodyPr spcFirstLastPara="1" wrap="square" lIns="0" tIns="37325" rIns="0" bIns="37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1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Our approach to helping you</a:t>
            </a:r>
            <a:endParaRPr/>
          </a:p>
        </p:txBody>
      </p:sp>
      <p:sp>
        <p:nvSpPr>
          <p:cNvPr id="1458" name="Google Shape;1458;p10"/>
          <p:cNvSpPr txBox="1"/>
          <p:nvPr/>
        </p:nvSpPr>
        <p:spPr>
          <a:xfrm>
            <a:off x="454519" y="3541181"/>
            <a:ext cx="1448398" cy="276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vailable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ata, data needs if any, critical data elements to take care of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lanned use of the analytics outputs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0"/>
          <p:cNvSpPr txBox="1"/>
          <p:nvPr/>
        </p:nvSpPr>
        <p:spPr>
          <a:xfrm>
            <a:off x="2037993" y="3541181"/>
            <a:ext cx="1260000" cy="269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 the time and type of analytics support needed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Agree on the desired type of output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0"/>
          <p:cNvSpPr txBox="1"/>
          <p:nvPr/>
        </p:nvSpPr>
        <p:spPr>
          <a:xfrm>
            <a:off x="3663377" y="3529306"/>
            <a:ext cx="1896405" cy="303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Executing your</a:t>
            </a:r>
          </a:p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Analytics projects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sz="1200" b="1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588" marR="0" lvl="1" indent="-1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and Transferring Data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 &amp; Dictionaries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/ Adding new data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Assessing Data Quality, handling outliers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</a:p>
        </p:txBody>
      </p:sp>
      <p:sp>
        <p:nvSpPr>
          <p:cNvPr id="1461" name="Google Shape;1461;p10"/>
          <p:cNvSpPr txBox="1"/>
          <p:nvPr/>
        </p:nvSpPr>
        <p:spPr>
          <a:xfrm>
            <a:off x="9289607" y="3534119"/>
            <a:ext cx="1121238" cy="2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Analyzing data outputs to derive insights in line with the initial client ask</a:t>
            </a:r>
          </a:p>
        </p:txBody>
      </p:sp>
      <p:sp>
        <p:nvSpPr>
          <p:cNvPr id="1463" name="Google Shape;1463;p10"/>
          <p:cNvSpPr txBox="1"/>
          <p:nvPr/>
        </p:nvSpPr>
        <p:spPr>
          <a:xfrm>
            <a:off x="10516085" y="3541180"/>
            <a:ext cx="1422328" cy="281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 all documentation and codes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and scaling with clients’ IT Teams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0"/>
          <p:cNvSpPr/>
          <p:nvPr/>
        </p:nvSpPr>
        <p:spPr>
          <a:xfrm>
            <a:off x="1344085" y="2320460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2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0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2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10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7" name="Google Shape;1467;p10"/>
          <p:cNvGrpSpPr/>
          <p:nvPr/>
        </p:nvGrpSpPr>
        <p:grpSpPr>
          <a:xfrm>
            <a:off x="1672775" y="1630423"/>
            <a:ext cx="590770" cy="590768"/>
            <a:chOff x="2021329" y="1470497"/>
            <a:chExt cx="594555" cy="594555"/>
          </a:xfrm>
        </p:grpSpPr>
        <p:sp>
          <p:nvSpPr>
            <p:cNvPr id="1468" name="Google Shape;1468;p10"/>
            <p:cNvSpPr/>
            <p:nvPr/>
          </p:nvSpPr>
          <p:spPr>
            <a:xfrm>
              <a:off x="2568219" y="1786590"/>
              <a:ext cx="17560" cy="61046"/>
            </a:xfrm>
            <a:custGeom>
              <a:avLst/>
              <a:gdLst/>
              <a:ahLst/>
              <a:cxnLst/>
              <a:rect l="l" t="t" r="r" b="b"/>
              <a:pathLst>
                <a:path w="17560" h="61046" extrusionOk="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0"/>
            <p:cNvSpPr/>
            <p:nvPr/>
          </p:nvSpPr>
          <p:spPr>
            <a:xfrm>
              <a:off x="2021329" y="1470497"/>
              <a:ext cx="594555" cy="594555"/>
            </a:xfrm>
            <a:custGeom>
              <a:avLst/>
              <a:gdLst/>
              <a:ahLst/>
              <a:cxnLst/>
              <a:rect l="l" t="t" r="r" b="b"/>
              <a:pathLst>
                <a:path w="594555" h="594555" extrusionOk="0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0"/>
            <p:cNvSpPr/>
            <p:nvPr/>
          </p:nvSpPr>
          <p:spPr>
            <a:xfrm>
              <a:off x="2478620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0"/>
            <p:cNvSpPr/>
            <p:nvPr/>
          </p:nvSpPr>
          <p:spPr>
            <a:xfrm>
              <a:off x="2511232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0"/>
            <p:cNvSpPr/>
            <p:nvPr/>
          </p:nvSpPr>
          <p:spPr>
            <a:xfrm>
              <a:off x="2543845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3" name="Google Shape;14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0"/>
          <p:cNvSpPr/>
          <p:nvPr/>
        </p:nvSpPr>
        <p:spPr>
          <a:xfrm rot="10800000" flipH="1">
            <a:off x="5742844" y="3014982"/>
            <a:ext cx="3370735" cy="315094"/>
          </a:xfrm>
          <a:custGeom>
            <a:avLst/>
            <a:gdLst/>
            <a:ahLst/>
            <a:cxnLst/>
            <a:rect l="l" t="t" r="r" b="b"/>
            <a:pathLst>
              <a:path w="417" h="133" extrusionOk="0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10"/>
          <p:cNvSpPr/>
          <p:nvPr/>
        </p:nvSpPr>
        <p:spPr>
          <a:xfrm rot="10800000" flipH="1">
            <a:off x="5358180" y="3087484"/>
            <a:ext cx="1988975" cy="1866801"/>
          </a:xfrm>
          <a:custGeom>
            <a:avLst/>
            <a:gdLst/>
            <a:ahLst/>
            <a:cxnLst/>
            <a:rect l="l" t="t" r="r" b="b"/>
            <a:pathLst>
              <a:path w="857" h="803" extrusionOk="0">
                <a:moveTo>
                  <a:pt x="825" y="245"/>
                </a:moveTo>
                <a:cubicBezTo>
                  <a:pt x="805" y="197"/>
                  <a:pt x="776" y="155"/>
                  <a:pt x="739" y="118"/>
                </a:cubicBezTo>
                <a:cubicBezTo>
                  <a:pt x="702" y="81"/>
                  <a:pt x="659" y="52"/>
                  <a:pt x="611" y="31"/>
                </a:cubicBezTo>
                <a:cubicBezTo>
                  <a:pt x="562" y="11"/>
                  <a:pt x="509" y="0"/>
                  <a:pt x="455" y="0"/>
                </a:cubicBezTo>
                <a:cubicBezTo>
                  <a:pt x="401" y="0"/>
                  <a:pt x="348" y="11"/>
                  <a:pt x="299" y="31"/>
                </a:cubicBezTo>
                <a:cubicBezTo>
                  <a:pt x="251" y="52"/>
                  <a:pt x="208" y="81"/>
                  <a:pt x="171" y="118"/>
                </a:cubicBezTo>
                <a:cubicBezTo>
                  <a:pt x="134" y="155"/>
                  <a:pt x="105" y="197"/>
                  <a:pt x="85" y="245"/>
                </a:cubicBezTo>
                <a:cubicBezTo>
                  <a:pt x="65" y="291"/>
                  <a:pt x="55" y="340"/>
                  <a:pt x="53" y="389"/>
                </a:cubicBezTo>
                <a:cubicBezTo>
                  <a:pt x="53" y="389"/>
                  <a:pt x="53" y="389"/>
                  <a:pt x="53" y="389"/>
                </a:cubicBezTo>
                <a:cubicBezTo>
                  <a:pt x="53" y="393"/>
                  <a:pt x="53" y="397"/>
                  <a:pt x="53" y="401"/>
                </a:cubicBezTo>
                <a:cubicBezTo>
                  <a:pt x="53" y="456"/>
                  <a:pt x="64" y="508"/>
                  <a:pt x="85" y="558"/>
                </a:cubicBezTo>
                <a:cubicBezTo>
                  <a:pt x="105" y="606"/>
                  <a:pt x="134" y="649"/>
                  <a:pt x="171" y="686"/>
                </a:cubicBezTo>
                <a:cubicBezTo>
                  <a:pt x="180" y="694"/>
                  <a:pt x="189" y="703"/>
                  <a:pt x="199" y="711"/>
                </a:cubicBezTo>
                <a:cubicBezTo>
                  <a:pt x="369" y="711"/>
                  <a:pt x="369" y="711"/>
                  <a:pt x="369" y="711"/>
                </a:cubicBezTo>
                <a:cubicBezTo>
                  <a:pt x="233" y="673"/>
                  <a:pt x="134" y="549"/>
                  <a:pt x="134" y="401"/>
                </a:cubicBezTo>
                <a:cubicBezTo>
                  <a:pt x="134" y="397"/>
                  <a:pt x="134" y="393"/>
                  <a:pt x="134" y="389"/>
                </a:cubicBezTo>
                <a:cubicBezTo>
                  <a:pt x="134" y="389"/>
                  <a:pt x="134" y="389"/>
                  <a:pt x="134" y="389"/>
                </a:cubicBezTo>
                <a:cubicBezTo>
                  <a:pt x="141" y="218"/>
                  <a:pt x="282" y="81"/>
                  <a:pt x="455" y="81"/>
                </a:cubicBezTo>
                <a:cubicBezTo>
                  <a:pt x="632" y="81"/>
                  <a:pt x="776" y="225"/>
                  <a:pt x="776" y="402"/>
                </a:cubicBezTo>
                <a:cubicBezTo>
                  <a:pt x="776" y="579"/>
                  <a:pt x="632" y="723"/>
                  <a:pt x="455" y="723"/>
                </a:cubicBezTo>
                <a:cubicBezTo>
                  <a:pt x="455" y="723"/>
                  <a:pt x="455" y="723"/>
                  <a:pt x="455" y="723"/>
                </a:cubicBezTo>
                <a:cubicBezTo>
                  <a:pt x="0" y="723"/>
                  <a:pt x="0" y="723"/>
                  <a:pt x="0" y="723"/>
                </a:cubicBezTo>
                <a:cubicBezTo>
                  <a:pt x="32" y="763"/>
                  <a:pt x="32" y="763"/>
                  <a:pt x="32" y="763"/>
                </a:cubicBezTo>
                <a:cubicBezTo>
                  <a:pt x="0" y="803"/>
                  <a:pt x="0" y="803"/>
                  <a:pt x="0" y="803"/>
                </a:cubicBezTo>
                <a:cubicBezTo>
                  <a:pt x="455" y="803"/>
                  <a:pt x="455" y="803"/>
                  <a:pt x="455" y="803"/>
                </a:cubicBezTo>
                <a:cubicBezTo>
                  <a:pt x="455" y="803"/>
                  <a:pt x="562" y="793"/>
                  <a:pt x="612" y="772"/>
                </a:cubicBezTo>
                <a:cubicBezTo>
                  <a:pt x="659" y="752"/>
                  <a:pt x="702" y="723"/>
                  <a:pt x="739" y="686"/>
                </a:cubicBezTo>
                <a:cubicBezTo>
                  <a:pt x="776" y="649"/>
                  <a:pt x="805" y="606"/>
                  <a:pt x="825" y="558"/>
                </a:cubicBezTo>
                <a:cubicBezTo>
                  <a:pt x="846" y="509"/>
                  <a:pt x="857" y="456"/>
                  <a:pt x="857" y="402"/>
                </a:cubicBezTo>
                <a:cubicBezTo>
                  <a:pt x="857" y="348"/>
                  <a:pt x="846" y="295"/>
                  <a:pt x="825" y="2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0"/>
          <p:cNvSpPr/>
          <p:nvPr/>
        </p:nvSpPr>
        <p:spPr>
          <a:xfrm rot="10800000" flipH="1">
            <a:off x="1135080" y="3024931"/>
            <a:ext cx="775065" cy="308854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0"/>
          <p:cNvSpPr/>
          <p:nvPr/>
        </p:nvSpPr>
        <p:spPr>
          <a:xfrm rot="10800000" flipH="1">
            <a:off x="10197481" y="3005883"/>
            <a:ext cx="704251" cy="308854"/>
          </a:xfrm>
          <a:custGeom>
            <a:avLst/>
            <a:gdLst/>
            <a:ahLst/>
            <a:cxnLst/>
            <a:rect l="l" t="t" r="r" b="b"/>
            <a:pathLst>
              <a:path w="704251" h="308854" extrusionOk="0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0" name="Google Shape;1480;p10"/>
          <p:cNvGrpSpPr/>
          <p:nvPr/>
        </p:nvGrpSpPr>
        <p:grpSpPr>
          <a:xfrm>
            <a:off x="5600510" y="3295665"/>
            <a:ext cx="1551670" cy="1539882"/>
            <a:chOff x="7285038" y="6072188"/>
            <a:chExt cx="3084131" cy="3060700"/>
          </a:xfrm>
        </p:grpSpPr>
        <p:sp>
          <p:nvSpPr>
            <p:cNvPr id="1481" name="Google Shape;1481;p10"/>
            <p:cNvSpPr/>
            <p:nvPr/>
          </p:nvSpPr>
          <p:spPr>
            <a:xfrm>
              <a:off x="8918576" y="6072188"/>
              <a:ext cx="1450593" cy="2143125"/>
            </a:xfrm>
            <a:custGeom>
              <a:avLst/>
              <a:gdLst/>
              <a:ahLst/>
              <a:cxnLst/>
              <a:rect l="l" t="t" r="r" b="b"/>
              <a:pathLst>
                <a:path w="15000" h="22500" extrusionOk="0">
                  <a:moveTo>
                    <a:pt x="0" y="0"/>
                  </a:moveTo>
                  <a:cubicBezTo>
                    <a:pt x="8284" y="0"/>
                    <a:pt x="15000" y="6716"/>
                    <a:pt x="15000" y="15000"/>
                  </a:cubicBezTo>
                  <a:cubicBezTo>
                    <a:pt x="15000" y="17633"/>
                    <a:pt x="14307" y="20220"/>
                    <a:pt x="12990" y="22500"/>
                  </a:cubicBezTo>
                  <a:lnTo>
                    <a:pt x="0" y="1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E3F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0"/>
            <p:cNvSpPr/>
            <p:nvPr/>
          </p:nvSpPr>
          <p:spPr>
            <a:xfrm>
              <a:off x="7680325" y="7500938"/>
              <a:ext cx="2476500" cy="1631950"/>
            </a:xfrm>
            <a:custGeom>
              <a:avLst/>
              <a:gdLst/>
              <a:ahLst/>
              <a:cxnLst/>
              <a:rect l="l" t="t" r="r" b="b"/>
              <a:pathLst>
                <a:path w="12990" h="8566" extrusionOk="0">
                  <a:moveTo>
                    <a:pt x="12990" y="3750"/>
                  </a:moveTo>
                  <a:cubicBezTo>
                    <a:pt x="10919" y="7337"/>
                    <a:pt x="6332" y="8566"/>
                    <a:pt x="2745" y="6495"/>
                  </a:cubicBezTo>
                  <a:cubicBezTo>
                    <a:pt x="1605" y="5837"/>
                    <a:pt x="658" y="4890"/>
                    <a:pt x="0" y="3750"/>
                  </a:cubicBezTo>
                  <a:lnTo>
                    <a:pt x="6495" y="0"/>
                  </a:lnTo>
                  <a:lnTo>
                    <a:pt x="12990" y="3750"/>
                  </a:lnTo>
                  <a:close/>
                </a:path>
              </a:pathLst>
            </a:custGeom>
            <a:solidFill>
              <a:srgbClr val="99E3F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10"/>
            <p:cNvSpPr/>
            <p:nvPr/>
          </p:nvSpPr>
          <p:spPr>
            <a:xfrm>
              <a:off x="7285038" y="6072188"/>
              <a:ext cx="1633537" cy="2143125"/>
            </a:xfrm>
            <a:custGeom>
              <a:avLst/>
              <a:gdLst/>
              <a:ahLst/>
              <a:cxnLst/>
              <a:rect l="l" t="t" r="r" b="b"/>
              <a:pathLst>
                <a:path w="17133" h="22500" extrusionOk="0">
                  <a:moveTo>
                    <a:pt x="4142" y="22500"/>
                  </a:moveTo>
                  <a:cubicBezTo>
                    <a:pt x="0" y="15325"/>
                    <a:pt x="2458" y="6152"/>
                    <a:pt x="9633" y="2009"/>
                  </a:cubicBezTo>
                  <a:cubicBezTo>
                    <a:pt x="11913" y="693"/>
                    <a:pt x="14500" y="0"/>
                    <a:pt x="17133" y="0"/>
                  </a:cubicBezTo>
                  <a:lnTo>
                    <a:pt x="17133" y="15000"/>
                  </a:lnTo>
                  <a:lnTo>
                    <a:pt x="4142" y="22500"/>
                  </a:lnTo>
                  <a:close/>
                </a:path>
              </a:pathLst>
            </a:custGeom>
            <a:solidFill>
              <a:srgbClr val="99E3F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4" name="Google Shape;1484;p10"/>
          <p:cNvSpPr txBox="1"/>
          <p:nvPr/>
        </p:nvSpPr>
        <p:spPr>
          <a:xfrm>
            <a:off x="5765748" y="3578212"/>
            <a:ext cx="697346" cy="43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Business &amp; Data Under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standing</a:t>
            </a:r>
            <a:endParaRPr lang="en-US" sz="1000" b="0" i="0" u="none" strike="noStrike" cap="none" dirty="0">
              <a:solidFill>
                <a:schemeClr val="tx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10"/>
          <p:cNvSpPr txBox="1"/>
          <p:nvPr/>
        </p:nvSpPr>
        <p:spPr>
          <a:xfrm>
            <a:off x="6482788" y="3578212"/>
            <a:ext cx="54740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None/>
            </a:pPr>
            <a:r>
              <a:rPr lang="en-US" sz="105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Agile Metho</a:t>
            </a:r>
          </a:p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None/>
            </a:pPr>
            <a:r>
              <a:rPr lang="en-US" sz="105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dology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0"/>
          <p:cNvSpPr txBox="1"/>
          <p:nvPr/>
        </p:nvSpPr>
        <p:spPr>
          <a:xfrm>
            <a:off x="7407577" y="4601722"/>
            <a:ext cx="158142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588" marR="0" lvl="1" indent="-1285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to answer business question (binary classification, segmentation, forecasting …)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</a:p>
        </p:txBody>
      </p:sp>
      <p:sp>
        <p:nvSpPr>
          <p:cNvPr id="1488" name="Google Shape;1488;p10"/>
          <p:cNvSpPr/>
          <p:nvPr/>
        </p:nvSpPr>
        <p:spPr>
          <a:xfrm rot="10800000" flipH="1">
            <a:off x="4140285" y="3087474"/>
            <a:ext cx="1303918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9" name="Google Shape;148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442" y="2937957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4850" y="2899591"/>
            <a:ext cx="548990" cy="548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10"/>
          <p:cNvGrpSpPr/>
          <p:nvPr/>
        </p:nvGrpSpPr>
        <p:grpSpPr>
          <a:xfrm>
            <a:off x="2539766" y="3024931"/>
            <a:ext cx="898166" cy="308854"/>
            <a:chOff x="2539766" y="3024931"/>
            <a:chExt cx="898166" cy="308854"/>
          </a:xfrm>
        </p:grpSpPr>
        <p:sp>
          <p:nvSpPr>
            <p:cNvPr id="1492" name="Google Shape;1492;p10"/>
            <p:cNvSpPr/>
            <p:nvPr/>
          </p:nvSpPr>
          <p:spPr>
            <a:xfrm rot="10800000" flipH="1">
              <a:off x="2662867" y="3024931"/>
              <a:ext cx="775065" cy="308854"/>
            </a:xfrm>
            <a:custGeom>
              <a:avLst/>
              <a:gdLst/>
              <a:ahLst/>
              <a:cxnLst/>
              <a:rect l="l" t="t" r="r" b="b"/>
              <a:pathLst>
                <a:path w="793" h="316" extrusionOk="0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0"/>
            <p:cNvSpPr/>
            <p:nvPr/>
          </p:nvSpPr>
          <p:spPr>
            <a:xfrm rot="10800000" flipH="1">
              <a:off x="2539766" y="3087474"/>
              <a:ext cx="653839" cy="185718"/>
            </a:xfrm>
            <a:custGeom>
              <a:avLst/>
              <a:gdLst/>
              <a:ahLst/>
              <a:cxnLst/>
              <a:rect l="l" t="t" r="r" b="b"/>
              <a:pathLst>
                <a:path w="10006" h="10000" extrusionOk="0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4" name="Google Shape;1494;p10"/>
          <p:cNvSpPr/>
          <p:nvPr/>
        </p:nvSpPr>
        <p:spPr>
          <a:xfrm rot="5400000">
            <a:off x="1871534" y="1360607"/>
            <a:ext cx="261792" cy="2871004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0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10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7" name="Google Shape;149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9584" y="2955603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19998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85;p10">
            <a:extLst>
              <a:ext uri="{FF2B5EF4-FFF2-40B4-BE49-F238E27FC236}">
                <a16:creationId xmlns:a16="http://schemas.microsoft.com/office/drawing/2014/main" id="{9C25C3BD-A827-CEB0-A866-F5B9FF670735}"/>
              </a:ext>
            </a:extLst>
          </p:cNvPr>
          <p:cNvSpPr txBox="1"/>
          <p:nvPr/>
        </p:nvSpPr>
        <p:spPr>
          <a:xfrm>
            <a:off x="5946087" y="4269546"/>
            <a:ext cx="952556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None/>
            </a:pPr>
            <a:r>
              <a:rPr lang="en-US" sz="105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Delivery Management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CE38A-E543-9603-3466-B02484C06325}"/>
              </a:ext>
            </a:extLst>
          </p:cNvPr>
          <p:cNvSpPr txBox="1"/>
          <p:nvPr/>
        </p:nvSpPr>
        <p:spPr>
          <a:xfrm>
            <a:off x="5559782" y="5072831"/>
            <a:ext cx="1988977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marR="0" lvl="1" indent="-1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 of KPIs 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Reporting, Dashboards, self-service tools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“Story-telling”</a:t>
            </a:r>
          </a:p>
        </p:txBody>
      </p:sp>
      <p:sp>
        <p:nvSpPr>
          <p:cNvPr id="5" name="Google Shape;1400;p8">
            <a:extLst>
              <a:ext uri="{FF2B5EF4-FFF2-40B4-BE49-F238E27FC236}">
                <a16:creationId xmlns:a16="http://schemas.microsoft.com/office/drawing/2014/main" id="{FBF1FD8F-FF94-B39F-7C04-590AB4DD0B1B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AFCC96-BE83-542B-9CCC-87080BB160F3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7" name="Google Shape;1401;p8">
              <a:extLst>
                <a:ext uri="{FF2B5EF4-FFF2-40B4-BE49-F238E27FC236}">
                  <a16:creationId xmlns:a16="http://schemas.microsoft.com/office/drawing/2014/main" id="{DBC55637-64F3-FE48-3197-779EE0DFB763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781A32-B104-0582-4EE6-EBD87CB9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747BE8D-D81A-1367-4689-8CBF95E5F43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0028" y="2961242"/>
            <a:ext cx="450886" cy="450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47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75"/>
          <p:cNvSpPr txBox="1"/>
          <p:nvPr/>
        </p:nvSpPr>
        <p:spPr>
          <a:xfrm>
            <a:off x="142504" y="4011287"/>
            <a:ext cx="2732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0" i="1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“I was really impressed by the responsiveness of the team : they came up with a first and quite impressive dashboard proposition within only a couple of days. I also really appreciated the quality of the work; it was really helpful for us to identify the data cleansing needed in our ERP</a:t>
            </a:r>
            <a:r>
              <a:rPr lang="en-US" sz="1200" b="0" i="0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1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1" i="1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 ─ </a:t>
            </a:r>
            <a:r>
              <a:rPr lang="en-US" sz="1200" b="1" i="0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 (Client)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75"/>
          <p:cNvSpPr/>
          <p:nvPr/>
        </p:nvSpPr>
        <p:spPr>
          <a:xfrm>
            <a:off x="6123425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75"/>
          <p:cNvSpPr/>
          <p:nvPr/>
        </p:nvSpPr>
        <p:spPr>
          <a:xfrm>
            <a:off x="9046451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75"/>
          <p:cNvSpPr/>
          <p:nvPr/>
        </p:nvSpPr>
        <p:spPr>
          <a:xfrm>
            <a:off x="3200400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75"/>
          <p:cNvSpPr txBox="1"/>
          <p:nvPr/>
        </p:nvSpPr>
        <p:spPr>
          <a:xfrm>
            <a:off x="3403168" y="1527156"/>
            <a:ext cx="2191373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wants to have an automatized Human Resource Dashboard to track, analyze and report on HR KPIs.</a:t>
            </a: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75"/>
          <p:cNvSpPr txBox="1"/>
          <p:nvPr/>
        </p:nvSpPr>
        <p:spPr>
          <a:xfrm>
            <a:off x="6326193" y="1527156"/>
            <a:ext cx="219137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company decided to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en-US" sz="13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i="0" u="none" strike="noStrike" cap="none" dirty="0" err="1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Infomineo’s</a:t>
            </a:r>
            <a:r>
              <a:rPr lang="en-US" sz="13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r>
              <a:rPr lang="en-US" sz="13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service as a solution </a:t>
            </a:r>
            <a:r>
              <a:rPr lang="en-US" sz="1300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lang="en-US" sz="13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 dirty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75"/>
          <p:cNvSpPr txBox="1"/>
          <p:nvPr/>
        </p:nvSpPr>
        <p:spPr>
          <a:xfrm>
            <a:off x="9171006" y="4019289"/>
            <a:ext cx="2456492" cy="260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lang="en-US" sz="13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1 FTE </a:t>
            </a:r>
            <a:r>
              <a:rPr lang="en-US" sz="130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from the HR department could be </a:t>
            </a:r>
            <a:r>
              <a:rPr lang="en-US" sz="13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reallocated to other tasks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Helped the company to start its </a:t>
            </a:r>
            <a:r>
              <a:rPr lang="en-US" sz="130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buClr>
                <a:srgbClr val="444444"/>
              </a:buClr>
              <a:buSzPts val="1300"/>
            </a:pPr>
            <a:r>
              <a:rPr lang="en-US" sz="130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Infomineo has been asked to work with client’s Finance Team to create another dashboard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b="1" dirty="0">
              <a:solidFill>
                <a:srgbClr val="44444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75"/>
          <p:cNvSpPr/>
          <p:nvPr/>
        </p:nvSpPr>
        <p:spPr>
          <a:xfrm>
            <a:off x="3200400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75"/>
          <p:cNvSpPr txBox="1"/>
          <p:nvPr/>
        </p:nvSpPr>
        <p:spPr>
          <a:xfrm>
            <a:off x="3403168" y="665402"/>
            <a:ext cx="1054714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75"/>
          <p:cNvSpPr/>
          <p:nvPr/>
        </p:nvSpPr>
        <p:spPr>
          <a:xfrm>
            <a:off x="4776348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75"/>
          <p:cNvSpPr/>
          <p:nvPr/>
        </p:nvSpPr>
        <p:spPr>
          <a:xfrm>
            <a:off x="6123425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75"/>
          <p:cNvSpPr txBox="1"/>
          <p:nvPr/>
        </p:nvSpPr>
        <p:spPr>
          <a:xfrm>
            <a:off x="6326193" y="665402"/>
            <a:ext cx="867025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75"/>
          <p:cNvSpPr/>
          <p:nvPr/>
        </p:nvSpPr>
        <p:spPr>
          <a:xfrm>
            <a:off x="7676160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75"/>
          <p:cNvSpPr/>
          <p:nvPr/>
        </p:nvSpPr>
        <p:spPr>
          <a:xfrm>
            <a:off x="9046451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75"/>
          <p:cNvSpPr txBox="1"/>
          <p:nvPr/>
        </p:nvSpPr>
        <p:spPr>
          <a:xfrm>
            <a:off x="9249219" y="783127"/>
            <a:ext cx="943429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1800" b="0" i="0" u="none" strike="noStrike" cap="none" dirty="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52" name="Google Shape;1652;p75"/>
          <p:cNvSpPr/>
          <p:nvPr/>
        </p:nvSpPr>
        <p:spPr>
          <a:xfrm>
            <a:off x="10599185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3" name="Google Shape;1653;p75"/>
          <p:cNvGrpSpPr/>
          <p:nvPr/>
        </p:nvGrpSpPr>
        <p:grpSpPr>
          <a:xfrm>
            <a:off x="10755642" y="644211"/>
            <a:ext cx="492943" cy="457112"/>
            <a:chOff x="7154863" y="4446588"/>
            <a:chExt cx="527050" cy="506412"/>
          </a:xfrm>
        </p:grpSpPr>
        <p:sp>
          <p:nvSpPr>
            <p:cNvPr id="1654" name="Google Shape;1654;p75"/>
            <p:cNvSpPr/>
            <p:nvPr/>
          </p:nvSpPr>
          <p:spPr>
            <a:xfrm>
              <a:off x="7154863" y="4446588"/>
              <a:ext cx="527050" cy="506412"/>
            </a:xfrm>
            <a:custGeom>
              <a:avLst/>
              <a:gdLst/>
              <a:ahLst/>
              <a:cxnLst/>
              <a:rect l="l" t="t" r="r" b="b"/>
              <a:pathLst>
                <a:path w="840" h="806" extrusionOk="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75"/>
            <p:cNvSpPr/>
            <p:nvPr/>
          </p:nvSpPr>
          <p:spPr>
            <a:xfrm>
              <a:off x="7275513" y="4554538"/>
              <a:ext cx="344488" cy="336550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6" name="Google Shape;165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00" y="560588"/>
            <a:ext cx="848783" cy="7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75"/>
          <p:cNvSpPr txBox="1"/>
          <p:nvPr/>
        </p:nvSpPr>
        <p:spPr>
          <a:xfrm>
            <a:off x="1534212" y="560588"/>
            <a:ext cx="1446457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3200" b="0" i="0" u="none" strike="noStrike" cap="none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3200" b="0" i="0" u="none" strike="noStrike" cap="none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8" name="Google Shape;1658;p75"/>
          <p:cNvCxnSpPr/>
          <p:nvPr/>
        </p:nvCxnSpPr>
        <p:spPr>
          <a:xfrm>
            <a:off x="539400" y="1479434"/>
            <a:ext cx="23142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9" name="Google Shape;1659;p75"/>
          <p:cNvSpPr txBox="1"/>
          <p:nvPr/>
        </p:nvSpPr>
        <p:spPr>
          <a:xfrm>
            <a:off x="563344" y="1610994"/>
            <a:ext cx="23341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75"/>
          <p:cNvSpPr txBox="1"/>
          <p:nvPr/>
        </p:nvSpPr>
        <p:spPr>
          <a:xfrm>
            <a:off x="563344" y="1930557"/>
            <a:ext cx="231425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multinational firm</a:t>
            </a: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1" name="Google Shape;1661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470" y="595174"/>
            <a:ext cx="601166" cy="6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4272" y="598939"/>
            <a:ext cx="591178" cy="591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3" name="Google Shape;1663;p75"/>
          <p:cNvGrpSpPr/>
          <p:nvPr/>
        </p:nvGrpSpPr>
        <p:grpSpPr>
          <a:xfrm>
            <a:off x="3371589" y="3345510"/>
            <a:ext cx="457200" cy="457200"/>
            <a:chOff x="5019786" y="5350940"/>
            <a:chExt cx="457200" cy="457200"/>
          </a:xfrm>
        </p:grpSpPr>
        <p:sp>
          <p:nvSpPr>
            <p:cNvPr id="1664" name="Google Shape;1664;p75"/>
            <p:cNvSpPr/>
            <p:nvPr/>
          </p:nvSpPr>
          <p:spPr>
            <a:xfrm>
              <a:off x="5019786" y="5350940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5" name="Google Shape;1665;p75" descr="Gear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65506" y="5401573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6" name="Google Shape;1666;p75"/>
          <p:cNvGrpSpPr/>
          <p:nvPr/>
        </p:nvGrpSpPr>
        <p:grpSpPr>
          <a:xfrm>
            <a:off x="3371589" y="4228244"/>
            <a:ext cx="457200" cy="457200"/>
            <a:chOff x="3378894" y="3514738"/>
            <a:chExt cx="457200" cy="457200"/>
          </a:xfrm>
        </p:grpSpPr>
        <p:pic>
          <p:nvPicPr>
            <p:cNvPr id="1667" name="Google Shape;1667;p75" descr="Arrow circl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24614" y="3560458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8" name="Google Shape;1668;p75"/>
            <p:cNvSpPr/>
            <p:nvPr/>
          </p:nvSpPr>
          <p:spPr>
            <a:xfrm>
              <a:off x="3378894" y="3514738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9" name="Google Shape;1669;p75"/>
          <p:cNvGrpSpPr/>
          <p:nvPr/>
        </p:nvGrpSpPr>
        <p:grpSpPr>
          <a:xfrm>
            <a:off x="3371589" y="5110978"/>
            <a:ext cx="457200" cy="457200"/>
            <a:chOff x="3396648" y="4559261"/>
            <a:chExt cx="457200" cy="457200"/>
          </a:xfrm>
        </p:grpSpPr>
        <p:sp>
          <p:nvSpPr>
            <p:cNvPr id="1670" name="Google Shape;1670;p75"/>
            <p:cNvSpPr/>
            <p:nvPr/>
          </p:nvSpPr>
          <p:spPr>
            <a:xfrm>
              <a:off x="3396648" y="4559261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1" name="Google Shape;1671;p75" descr="Dollar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42368" y="4633632"/>
              <a:ext cx="365760" cy="3084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2" name="Google Shape;1672;p75"/>
          <p:cNvSpPr txBox="1"/>
          <p:nvPr/>
        </p:nvSpPr>
        <p:spPr>
          <a:xfrm>
            <a:off x="3942673" y="501522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Lower cost </a:t>
            </a:r>
            <a:r>
              <a:rPr lang="en-US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than</a:t>
            </a:r>
            <a:r>
              <a:rPr lang="en-US" sz="140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buying from a specialized company an HR Dashboard tool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75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75"/>
          <p:cNvSpPr txBox="1"/>
          <p:nvPr/>
        </p:nvSpPr>
        <p:spPr>
          <a:xfrm>
            <a:off x="3911159" y="3358667"/>
            <a:ext cx="16459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Effective and quick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75"/>
          <p:cNvSpPr txBox="1"/>
          <p:nvPr/>
        </p:nvSpPr>
        <p:spPr>
          <a:xfrm>
            <a:off x="3953388" y="4232199"/>
            <a:ext cx="16459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Smooth integration </a:t>
            </a:r>
            <a:r>
              <a:rPr lang="en-US" sz="1400" b="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 its existing ERPs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75"/>
          <p:cNvSpPr txBox="1"/>
          <p:nvPr/>
        </p:nvSpPr>
        <p:spPr>
          <a:xfrm>
            <a:off x="7095831" y="5002699"/>
            <a:ext cx="160601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Ad-hoc deliverables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Dictionaries, Creation of Metadata, Data Quality On boarding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75"/>
          <p:cNvSpPr txBox="1"/>
          <p:nvPr/>
        </p:nvSpPr>
        <p:spPr>
          <a:xfrm>
            <a:off x="7068738" y="2355848"/>
            <a:ext cx="1597572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buSzPts val="1400"/>
              <a:buFont typeface="Arial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Data Quality &amp; Consistency problems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between the various Data sources </a:t>
            </a:r>
            <a:endParaRPr dirty="0"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4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that reflects HR Team needs</a:t>
            </a:r>
            <a:endParaRPr dirty="0"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75"/>
          <p:cNvSpPr txBox="1"/>
          <p:nvPr/>
        </p:nvSpPr>
        <p:spPr>
          <a:xfrm>
            <a:off x="9174577" y="1527156"/>
            <a:ext cx="21887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firm recognized </a:t>
            </a:r>
            <a:r>
              <a:rPr lang="en-US" sz="1300" b="1" i="0" u="none" strike="noStrike" cap="none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that the quality of the Data Analytics service provided a </a:t>
            </a:r>
            <a:r>
              <a:rPr lang="en-US" sz="1300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useful reporting tool </a:t>
            </a:r>
            <a:r>
              <a:rPr lang="en-US" sz="1300" b="0" i="0" u="none" strike="noStrike" cap="none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resulting in:</a:t>
            </a:r>
            <a:endParaRPr sz="13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6" name="Google Shape;1766;p75"/>
          <p:cNvGrpSpPr/>
          <p:nvPr/>
        </p:nvGrpSpPr>
        <p:grpSpPr>
          <a:xfrm>
            <a:off x="6272659" y="5145991"/>
            <a:ext cx="590748" cy="569622"/>
            <a:chOff x="6427826" y="3563396"/>
            <a:chExt cx="457200" cy="457200"/>
          </a:xfrm>
        </p:grpSpPr>
        <p:pic>
          <p:nvPicPr>
            <p:cNvPr id="1767" name="Google Shape;1767;p75" descr="List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73546" y="360107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8" name="Google Shape;1768;p75"/>
            <p:cNvSpPr/>
            <p:nvPr/>
          </p:nvSpPr>
          <p:spPr>
            <a:xfrm>
              <a:off x="6427826" y="3563396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9" name="Google Shape;1769;p75"/>
          <p:cNvGrpSpPr/>
          <p:nvPr/>
        </p:nvGrpSpPr>
        <p:grpSpPr>
          <a:xfrm>
            <a:off x="372862" y="3602729"/>
            <a:ext cx="2524618" cy="416560"/>
            <a:chOff x="550863" y="4854495"/>
            <a:chExt cx="3188017" cy="416560"/>
          </a:xfrm>
        </p:grpSpPr>
        <p:cxnSp>
          <p:nvCxnSpPr>
            <p:cNvPr id="1770" name="Google Shape;1770;p75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71" name="Google Shape;1771;p75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2" name="Google Shape;1772;p75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773" name="Google Shape;1773;p75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75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5" name="Google Shape;1775;p75"/>
          <p:cNvGrpSpPr/>
          <p:nvPr/>
        </p:nvGrpSpPr>
        <p:grpSpPr>
          <a:xfrm>
            <a:off x="374340" y="5701763"/>
            <a:ext cx="2524618" cy="416560"/>
            <a:chOff x="550863" y="4854495"/>
            <a:chExt cx="3188017" cy="416560"/>
          </a:xfrm>
        </p:grpSpPr>
        <p:cxnSp>
          <p:nvCxnSpPr>
            <p:cNvPr id="1776" name="Google Shape;1776;p75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77" name="Google Shape;1777;p75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75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779" name="Google Shape;1779;p75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75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28" name="Picture 4" descr="The importance of the Data Quality - Captain Verify">
            <a:extLst>
              <a:ext uri="{FF2B5EF4-FFF2-40B4-BE49-F238E27FC236}">
                <a16:creationId xmlns:a16="http://schemas.microsoft.com/office/drawing/2014/main" id="{1F291728-E6CD-505F-29D2-32C25CE0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59" y="2461759"/>
            <a:ext cx="587845" cy="75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 Icons Added to Dashboard Suggestions - 4me">
            <a:extLst>
              <a:ext uri="{FF2B5EF4-FFF2-40B4-BE49-F238E27FC236}">
                <a16:creationId xmlns:a16="http://schemas.microsoft.com/office/drawing/2014/main" id="{F2F727ED-925A-2624-351C-363EC41A1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3811009"/>
            <a:ext cx="693792" cy="6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43;p75">
            <a:extLst>
              <a:ext uri="{FF2B5EF4-FFF2-40B4-BE49-F238E27FC236}">
                <a16:creationId xmlns:a16="http://schemas.microsoft.com/office/drawing/2014/main" id="{5505DB6E-4411-614A-C0C3-3FFB33DD3EA8}"/>
              </a:ext>
            </a:extLst>
          </p:cNvPr>
          <p:cNvSpPr txBox="1"/>
          <p:nvPr/>
        </p:nvSpPr>
        <p:spPr>
          <a:xfrm>
            <a:off x="9174577" y="2598378"/>
            <a:ext cx="24564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During the project, Data were corrected in the ERPs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Manual files </a:t>
            </a:r>
            <a:r>
              <a:rPr lang="en-US" sz="130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130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not used anymore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Quality improved by 55% </a:t>
            </a:r>
            <a:r>
              <a:rPr lang="en-US" sz="1300" i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critical data elements </a:t>
            </a:r>
          </a:p>
        </p:txBody>
      </p:sp>
    </p:spTree>
    <p:extLst>
      <p:ext uri="{BB962C8B-B14F-4D97-AF65-F5344CB8AC3E}">
        <p14:creationId xmlns:p14="http://schemas.microsoft.com/office/powerpoint/2010/main" val="213920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" name="Google Shape;18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3449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13"/>
          <p:cNvSpPr/>
          <p:nvPr/>
        </p:nvSpPr>
        <p:spPr>
          <a:xfrm>
            <a:off x="0" y="-1"/>
            <a:ext cx="3460830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0F47F2">
                  <a:alpha val="67843"/>
                </a:srgbClr>
              </a:gs>
              <a:gs pos="76000">
                <a:srgbClr val="0F47F2">
                  <a:alpha val="6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9" name="Google Shape;1849;p13"/>
          <p:cNvGrpSpPr/>
          <p:nvPr/>
        </p:nvGrpSpPr>
        <p:grpSpPr>
          <a:xfrm>
            <a:off x="10997729" y="2032647"/>
            <a:ext cx="644875" cy="638649"/>
            <a:chOff x="373784" y="6837540"/>
            <a:chExt cx="578798" cy="581782"/>
          </a:xfrm>
        </p:grpSpPr>
        <p:sp>
          <p:nvSpPr>
            <p:cNvPr id="1850" name="Google Shape;1850;p13"/>
            <p:cNvSpPr/>
            <p:nvPr/>
          </p:nvSpPr>
          <p:spPr>
            <a:xfrm>
              <a:off x="378969" y="6843587"/>
              <a:ext cx="571141" cy="572050"/>
            </a:xfrm>
            <a:custGeom>
              <a:avLst/>
              <a:gdLst/>
              <a:ahLst/>
              <a:cxnLst/>
              <a:rect l="l" t="t" r="r" b="b"/>
              <a:pathLst>
                <a:path w="571141" h="572050" extrusionOk="0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458665" y="6923414"/>
              <a:ext cx="409337" cy="409995"/>
            </a:xfrm>
            <a:custGeom>
              <a:avLst/>
              <a:gdLst/>
              <a:ahLst/>
              <a:cxnLst/>
              <a:rect l="l" t="t" r="r" b="b"/>
              <a:pathLst>
                <a:path w="409337" h="409995" extrusionOk="0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473623" y="7020446"/>
              <a:ext cx="15730" cy="107822"/>
            </a:xfrm>
            <a:custGeom>
              <a:avLst/>
              <a:gdLst/>
              <a:ahLst/>
              <a:cxnLst/>
              <a:rect l="l" t="t" r="r" b="b"/>
              <a:pathLst>
                <a:path w="15730" h="107822" extrusionOk="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465894" y="6930670"/>
              <a:ext cx="394858" cy="394272"/>
            </a:xfrm>
            <a:custGeom>
              <a:avLst/>
              <a:gdLst/>
              <a:ahLst/>
              <a:cxnLst/>
              <a:rect l="l" t="t" r="r" b="b"/>
              <a:pathLst>
                <a:path w="394858" h="394272" extrusionOk="0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373784" y="6837540"/>
              <a:ext cx="578798" cy="581782"/>
            </a:xfrm>
            <a:custGeom>
              <a:avLst/>
              <a:gdLst/>
              <a:ahLst/>
              <a:cxnLst/>
              <a:rect l="l" t="t" r="r" b="b"/>
              <a:pathLst>
                <a:path w="578798" h="581782" extrusionOk="0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w="578798" h="581782" extrusionOk="0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584244" y="6885923"/>
              <a:ext cx="13282" cy="27816"/>
            </a:xfrm>
            <a:custGeom>
              <a:avLst/>
              <a:gdLst/>
              <a:ahLst/>
              <a:cxnLst/>
              <a:rect l="l" t="t" r="r" b="b"/>
              <a:pathLst>
                <a:path w="13282" h="27816" extrusionOk="0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570946" y="7332195"/>
              <a:ext cx="32603" cy="37491"/>
            </a:xfrm>
            <a:custGeom>
              <a:avLst/>
              <a:gdLst/>
              <a:ahLst/>
              <a:cxnLst/>
              <a:rect l="l" t="t" r="r" b="b"/>
              <a:pathLst>
                <a:path w="32603" h="37491" extrusionOk="0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746202" y="7330972"/>
              <a:ext cx="5515" cy="16751"/>
            </a:xfrm>
            <a:custGeom>
              <a:avLst/>
              <a:gdLst/>
              <a:ahLst/>
              <a:cxnLst/>
              <a:rect l="l" t="t" r="r" b="b"/>
              <a:pathLst>
                <a:path w="5515" h="16751" extrusionOk="0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735172" y="7330972"/>
              <a:ext cx="30187" cy="38700"/>
            </a:xfrm>
            <a:custGeom>
              <a:avLst/>
              <a:gdLst/>
              <a:ahLst/>
              <a:cxnLst/>
              <a:rect l="l" t="t" r="r" b="b"/>
              <a:pathLst>
                <a:path w="30187" h="38700" extrusionOk="0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711026" y="7349116"/>
              <a:ext cx="26564" cy="27816"/>
            </a:xfrm>
            <a:custGeom>
              <a:avLst/>
              <a:gdLst/>
              <a:ahLst/>
              <a:cxnLst/>
              <a:rect l="l" t="t" r="r" b="b"/>
              <a:pathLst>
                <a:path w="26564" h="27816" extrusionOk="0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715597" y="7349116"/>
              <a:ext cx="9426" cy="9176"/>
            </a:xfrm>
            <a:custGeom>
              <a:avLst/>
              <a:gdLst/>
              <a:ahLst/>
              <a:cxnLst/>
              <a:rect l="l" t="t" r="r" b="b"/>
              <a:pathLst>
                <a:path w="9426" h="9176" extrusionOk="0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602348" y="7350335"/>
              <a:ext cx="25357" cy="29026"/>
            </a:xfrm>
            <a:custGeom>
              <a:avLst/>
              <a:gdLst/>
              <a:ahLst/>
              <a:cxnLst/>
              <a:rect l="l" t="t" r="r" b="b"/>
              <a:pathLst>
                <a:path w="25357" h="29026" extrusionOk="0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614030" y="7360405"/>
              <a:ext cx="6268" cy="7404"/>
            </a:xfrm>
            <a:custGeom>
              <a:avLst/>
              <a:gdLst/>
              <a:ahLst/>
              <a:cxnLst/>
              <a:rect l="l" t="t" r="r" b="b"/>
              <a:pathLst>
                <a:path w="6268" h="7404" extrusionOk="0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679636" y="7346700"/>
              <a:ext cx="15697" cy="36282"/>
            </a:xfrm>
            <a:custGeom>
              <a:avLst/>
              <a:gdLst/>
              <a:ahLst/>
              <a:cxnLst/>
              <a:rect l="l" t="t" r="r" b="b"/>
              <a:pathLst>
                <a:path w="15697" h="36282" extrusionOk="0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649439" y="7350331"/>
              <a:ext cx="16905" cy="32654"/>
            </a:xfrm>
            <a:custGeom>
              <a:avLst/>
              <a:gdLst/>
              <a:ahLst/>
              <a:cxnLst/>
              <a:rect l="l" t="t" r="r" b="b"/>
              <a:pathLst>
                <a:path w="16905" h="32654" extrusionOk="0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628924" y="7355170"/>
              <a:ext cx="19319" cy="25397"/>
            </a:xfrm>
            <a:custGeom>
              <a:avLst/>
              <a:gdLst/>
              <a:ahLst/>
              <a:cxnLst/>
              <a:rect l="l" t="t" r="r" b="b"/>
              <a:pathLst>
                <a:path w="19319" h="25397" extrusionOk="0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698945" y="7355165"/>
              <a:ext cx="10867" cy="25397"/>
            </a:xfrm>
            <a:custGeom>
              <a:avLst/>
              <a:gdLst/>
              <a:ahLst/>
              <a:cxnLst/>
              <a:rect l="l" t="t" r="r" b="b"/>
              <a:pathLst>
                <a:path w="10867" h="25397" extrusionOk="0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668766" y="7357586"/>
              <a:ext cx="8452" cy="25397"/>
            </a:xfrm>
            <a:custGeom>
              <a:avLst/>
              <a:gdLst/>
              <a:ahLst/>
              <a:cxnLst/>
              <a:rect l="l" t="t" r="r" b="b"/>
              <a:pathLst>
                <a:path w="8452" h="25397" extrusionOk="0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697739" y="7345484"/>
              <a:ext cx="7245" cy="7256"/>
            </a:xfrm>
            <a:custGeom>
              <a:avLst/>
              <a:gdLst/>
              <a:ahLst/>
              <a:cxnLst/>
              <a:rect l="l" t="t" r="r" b="b"/>
              <a:pathLst>
                <a:path w="7245" h="7256" extrusionOk="0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668767" y="7349115"/>
              <a:ext cx="7244" cy="6047"/>
            </a:xfrm>
            <a:custGeom>
              <a:avLst/>
              <a:gdLst/>
              <a:ahLst/>
              <a:cxnLst/>
              <a:rect l="l" t="t" r="r" b="b"/>
              <a:pathLst>
                <a:path w="7244" h="6047" extrusionOk="0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654264" y="6868984"/>
              <a:ext cx="31395" cy="32653"/>
            </a:xfrm>
            <a:custGeom>
              <a:avLst/>
              <a:gdLst/>
              <a:ahLst/>
              <a:cxnLst/>
              <a:rect l="l" t="t" r="r" b="b"/>
              <a:pathLst>
                <a:path w="31395" h="32653" extrusionOk="0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795543" y="6924609"/>
              <a:ext cx="37433" cy="37490"/>
            </a:xfrm>
            <a:custGeom>
              <a:avLst/>
              <a:gdLst/>
              <a:ahLst/>
              <a:cxnLst/>
              <a:rect l="l" t="t" r="r" b="b"/>
              <a:pathLst>
                <a:path w="37433" h="37490" extrusionOk="0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753280" y="6900421"/>
              <a:ext cx="28980" cy="35072"/>
            </a:xfrm>
            <a:custGeom>
              <a:avLst/>
              <a:gdLst/>
              <a:ahLst/>
              <a:cxnLst/>
              <a:rect l="l" t="t" r="r" b="b"/>
              <a:pathLst>
                <a:path w="28980" h="35072" extrusionOk="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762088" y="6900421"/>
              <a:ext cx="7671" cy="11313"/>
            </a:xfrm>
            <a:custGeom>
              <a:avLst/>
              <a:gdLst/>
              <a:ahLst/>
              <a:cxnLst/>
              <a:rect l="l" t="t" r="r" b="b"/>
              <a:pathLst>
                <a:path w="7671" h="11313" extrusionOk="0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689284" y="6890508"/>
              <a:ext cx="8114" cy="14485"/>
            </a:xfrm>
            <a:custGeom>
              <a:avLst/>
              <a:gdLst/>
              <a:ahLst/>
              <a:cxnLst/>
              <a:rect l="l" t="t" r="r" b="b"/>
              <a:pathLst>
                <a:path w="8114" h="14485" extrusionOk="0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691892" y="6879865"/>
              <a:ext cx="19127" cy="26606"/>
            </a:xfrm>
            <a:custGeom>
              <a:avLst/>
              <a:gdLst/>
              <a:ahLst/>
              <a:cxnLst/>
              <a:rect l="l" t="t" r="r" b="b"/>
              <a:pathLst>
                <a:path w="19127" h="26606" extrusionOk="0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738847" y="6900538"/>
              <a:ext cx="4600" cy="5721"/>
            </a:xfrm>
            <a:custGeom>
              <a:avLst/>
              <a:gdLst/>
              <a:ahLst/>
              <a:cxnLst/>
              <a:rect l="l" t="t" r="r" b="b"/>
              <a:pathLst>
                <a:path w="4600" h="5721" extrusionOk="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733959" y="6891956"/>
              <a:ext cx="24150" cy="26606"/>
            </a:xfrm>
            <a:custGeom>
              <a:avLst/>
              <a:gdLst/>
              <a:ahLst/>
              <a:cxnLst/>
              <a:rect l="l" t="t" r="r" b="b"/>
              <a:pathLst>
                <a:path w="24150" h="26606" extrusionOk="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777443" y="6913722"/>
              <a:ext cx="24149" cy="24187"/>
            </a:xfrm>
            <a:custGeom>
              <a:avLst/>
              <a:gdLst/>
              <a:ahLst/>
              <a:cxnLst/>
              <a:rect l="l" t="t" r="r" b="b"/>
              <a:pathLst>
                <a:path w="24149" h="24187" extrusionOk="0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788340" y="6913722"/>
              <a:ext cx="9718" cy="8437"/>
            </a:xfrm>
            <a:custGeom>
              <a:avLst/>
              <a:gdLst/>
              <a:ahLst/>
              <a:cxnLst/>
              <a:rect l="l" t="t" r="r" b="b"/>
              <a:pathLst>
                <a:path w="9718" h="8437" extrusionOk="0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842427" y="6961902"/>
              <a:ext cx="2557" cy="10125"/>
            </a:xfrm>
            <a:custGeom>
              <a:avLst/>
              <a:gdLst/>
              <a:ahLst/>
              <a:cxnLst/>
              <a:rect l="l" t="t" r="r" b="b"/>
              <a:pathLst>
                <a:path w="2557" h="10125" extrusionOk="0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824528" y="6951215"/>
              <a:ext cx="24150" cy="24187"/>
            </a:xfrm>
            <a:custGeom>
              <a:avLst/>
              <a:gdLst/>
              <a:ahLst/>
              <a:cxnLst/>
              <a:rect l="l" t="t" r="r" b="b"/>
              <a:pathLst>
                <a:path w="24150" h="24187" extrusionOk="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839026" y="6966939"/>
              <a:ext cx="27771" cy="29025"/>
            </a:xfrm>
            <a:custGeom>
              <a:avLst/>
              <a:gdLst/>
              <a:ahLst/>
              <a:cxnLst/>
              <a:rect l="l" t="t" r="r" b="b"/>
              <a:pathLst>
                <a:path w="27771" h="29025" extrusionOk="0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712242" y="6884701"/>
              <a:ext cx="22941" cy="26606"/>
            </a:xfrm>
            <a:custGeom>
              <a:avLst/>
              <a:gdLst/>
              <a:ahLst/>
              <a:cxnLst/>
              <a:rect l="l" t="t" r="r" b="b"/>
              <a:pathLst>
                <a:path w="22941" h="26606" extrusionOk="0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853516" y="6981452"/>
              <a:ext cx="26564" cy="24187"/>
            </a:xfrm>
            <a:custGeom>
              <a:avLst/>
              <a:gdLst/>
              <a:ahLst/>
              <a:cxnLst/>
              <a:rect l="l" t="t" r="r" b="b"/>
              <a:pathLst>
                <a:path w="26564" h="24187" extrusionOk="0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865592" y="7004434"/>
              <a:ext cx="33808" cy="29025"/>
            </a:xfrm>
            <a:custGeom>
              <a:avLst/>
              <a:gdLst/>
              <a:ahLst/>
              <a:cxnLst/>
              <a:rect l="l" t="t" r="r" b="b"/>
              <a:pathLst>
                <a:path w="33808" h="29025" extrusionOk="0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893361" y="7110881"/>
              <a:ext cx="25356" cy="31445"/>
            </a:xfrm>
            <a:custGeom>
              <a:avLst/>
              <a:gdLst/>
              <a:ahLst/>
              <a:cxnLst/>
              <a:rect l="l" t="t" r="r" b="b"/>
              <a:pathLst>
                <a:path w="25356" h="31445" extrusionOk="0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905496" y="7085719"/>
              <a:ext cx="10801" cy="20028"/>
            </a:xfrm>
            <a:custGeom>
              <a:avLst/>
              <a:gdLst/>
              <a:ahLst/>
              <a:cxnLst/>
              <a:rect l="l" t="t" r="r" b="b"/>
              <a:pathLst>
                <a:path w="10801" h="20028" extrusionOk="0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889732" y="7084268"/>
              <a:ext cx="18975" cy="21769"/>
            </a:xfrm>
            <a:custGeom>
              <a:avLst/>
              <a:gdLst/>
              <a:ahLst/>
              <a:cxnLst/>
              <a:rect l="l" t="t" r="r" b="b"/>
              <a:pathLst>
                <a:path w="18975" h="21769" extrusionOk="0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866788" y="7028626"/>
              <a:ext cx="36225" cy="20559"/>
            </a:xfrm>
            <a:custGeom>
              <a:avLst/>
              <a:gdLst/>
              <a:ahLst/>
              <a:cxnLst/>
              <a:rect l="l" t="t" r="r" b="b"/>
              <a:pathLst>
                <a:path w="36225" h="20559" extrusionOk="0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881282" y="7050398"/>
              <a:ext cx="27772" cy="24188"/>
            </a:xfrm>
            <a:custGeom>
              <a:avLst/>
              <a:gdLst/>
              <a:ahLst/>
              <a:cxnLst/>
              <a:rect l="l" t="t" r="r" b="b"/>
              <a:pathLst>
                <a:path w="27772" h="24188" extrusionOk="0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888533" y="7069751"/>
              <a:ext cx="30186" cy="16931"/>
            </a:xfrm>
            <a:custGeom>
              <a:avLst/>
              <a:gdLst/>
              <a:ahLst/>
              <a:cxnLst/>
              <a:rect l="l" t="t" r="r" b="b"/>
              <a:pathLst>
                <a:path w="30186" h="16931" extrusionOk="0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605970" y="6876246"/>
              <a:ext cx="33810" cy="37492"/>
            </a:xfrm>
            <a:custGeom>
              <a:avLst/>
              <a:gdLst/>
              <a:ahLst/>
              <a:cxnLst/>
              <a:rect l="l" t="t" r="r" b="b"/>
              <a:pathLst>
                <a:path w="33810" h="37492" extrusionOk="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623598" y="6881111"/>
              <a:ext cx="1444" cy="74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493671" y="6920985"/>
              <a:ext cx="32602" cy="33863"/>
            </a:xfrm>
            <a:custGeom>
              <a:avLst/>
              <a:gdLst/>
              <a:ahLst/>
              <a:cxnLst/>
              <a:rect l="l" t="t" r="r" b="b"/>
              <a:pathLst>
                <a:path w="32602" h="33863" extrusionOk="0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522666" y="6914934"/>
              <a:ext cx="22942" cy="25397"/>
            </a:xfrm>
            <a:custGeom>
              <a:avLst/>
              <a:gdLst/>
              <a:ahLst/>
              <a:cxnLst/>
              <a:rect l="l" t="t" r="r" b="b"/>
              <a:pathLst>
                <a:path w="22942" h="25397" extrusionOk="0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525607" y="6915800"/>
              <a:ext cx="5000" cy="10678"/>
            </a:xfrm>
            <a:custGeom>
              <a:avLst/>
              <a:gdLst/>
              <a:ahLst/>
              <a:cxnLst/>
              <a:rect l="l" t="t" r="r" b="b"/>
              <a:pathLst>
                <a:path w="5000" h="10678" extrusionOk="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562513" y="6891973"/>
              <a:ext cx="26564" cy="27817"/>
            </a:xfrm>
            <a:custGeom>
              <a:avLst/>
              <a:gdLst/>
              <a:ahLst/>
              <a:cxnLst/>
              <a:rect l="l" t="t" r="r" b="b"/>
              <a:pathLst>
                <a:path w="26564" h="27817" extrusionOk="0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543196" y="6902836"/>
              <a:ext cx="21734" cy="25396"/>
            </a:xfrm>
            <a:custGeom>
              <a:avLst/>
              <a:gdLst/>
              <a:ahLst/>
              <a:cxnLst/>
              <a:rect l="l" t="t" r="r" b="b"/>
              <a:pathLst>
                <a:path w="21734" h="25396" extrusionOk="0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598719" y="6885922"/>
              <a:ext cx="10867" cy="22979"/>
            </a:xfrm>
            <a:custGeom>
              <a:avLst/>
              <a:gdLst/>
              <a:ahLst/>
              <a:cxnLst/>
              <a:rect l="l" t="t" r="r" b="b"/>
              <a:pathLst>
                <a:path w="10867" h="22979" extrusionOk="0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418820" y="7033452"/>
              <a:ext cx="31394" cy="36281"/>
            </a:xfrm>
            <a:custGeom>
              <a:avLst/>
              <a:gdLst/>
              <a:ahLst/>
              <a:cxnLst/>
              <a:rect l="l" t="t" r="r" b="b"/>
              <a:pathLst>
                <a:path w="31394" h="36281" extrusionOk="0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433292" y="7011703"/>
              <a:ext cx="23013" cy="22979"/>
            </a:xfrm>
            <a:custGeom>
              <a:avLst/>
              <a:gdLst/>
              <a:ahLst/>
              <a:cxnLst/>
              <a:rect l="l" t="t" r="r" b="b"/>
              <a:pathLst>
                <a:path w="23013" h="22979" extrusionOk="0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448919" y="7013945"/>
              <a:ext cx="13353" cy="18775"/>
            </a:xfrm>
            <a:custGeom>
              <a:avLst/>
              <a:gdLst/>
              <a:ahLst/>
              <a:cxnLst/>
              <a:rect l="l" t="t" r="r" b="b"/>
              <a:pathLst>
                <a:path w="13353" h="18775" extrusionOk="0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411567" y="7083041"/>
              <a:ext cx="24149" cy="22978"/>
            </a:xfrm>
            <a:custGeom>
              <a:avLst/>
              <a:gdLst/>
              <a:ahLst/>
              <a:cxnLst/>
              <a:rect l="l" t="t" r="r" b="b"/>
              <a:pathLst>
                <a:path w="24149" h="22978" extrusionOk="0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415828" y="7083041"/>
              <a:ext cx="15058" cy="8057"/>
            </a:xfrm>
            <a:custGeom>
              <a:avLst/>
              <a:gdLst/>
              <a:ahLst/>
              <a:cxnLst/>
              <a:rect l="l" t="t" r="r" b="b"/>
              <a:pathLst>
                <a:path w="15058" h="8057" extrusionOk="0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459856" y="6971786"/>
              <a:ext cx="24150" cy="22978"/>
            </a:xfrm>
            <a:custGeom>
              <a:avLst/>
              <a:gdLst/>
              <a:ahLst/>
              <a:cxnLst/>
              <a:rect l="l" t="t" r="r" b="b"/>
              <a:pathLst>
                <a:path w="24150" h="22978" extrusionOk="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469749" y="6971786"/>
              <a:ext cx="9020" cy="9247"/>
            </a:xfrm>
            <a:custGeom>
              <a:avLst/>
              <a:gdLst/>
              <a:ahLst/>
              <a:cxnLst/>
              <a:rect l="l" t="t" r="r" b="b"/>
              <a:pathLst>
                <a:path w="9020" h="9247" extrusionOk="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473135" y="6952433"/>
              <a:ext cx="28980" cy="27816"/>
            </a:xfrm>
            <a:custGeom>
              <a:avLst/>
              <a:gdLst/>
              <a:ahLst/>
              <a:cxnLst/>
              <a:rect l="l" t="t" r="r" b="b"/>
              <a:pathLst>
                <a:path w="28980" h="27816" extrusionOk="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407942" y="7119326"/>
              <a:ext cx="25357" cy="19350"/>
            </a:xfrm>
            <a:custGeom>
              <a:avLst/>
              <a:gdLst/>
              <a:ahLst/>
              <a:cxnLst/>
              <a:rect l="l" t="t" r="r" b="b"/>
              <a:pathLst>
                <a:path w="25357" h="19350" extrusionOk="0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400708" y="7104812"/>
              <a:ext cx="33809" cy="13303"/>
            </a:xfrm>
            <a:custGeom>
              <a:avLst/>
              <a:gdLst/>
              <a:ahLst/>
              <a:cxnLst/>
              <a:rect l="l" t="t" r="r" b="b"/>
              <a:pathLst>
                <a:path w="33809" h="13303" extrusionOk="0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438146" y="6994769"/>
              <a:ext cx="31394" cy="18141"/>
            </a:xfrm>
            <a:custGeom>
              <a:avLst/>
              <a:gdLst/>
              <a:ahLst/>
              <a:cxnLst/>
              <a:rect l="l" t="t" r="r" b="b"/>
              <a:pathLst>
                <a:path w="31394" h="18141" extrusionOk="0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13"/>
            <p:cNvSpPr/>
            <p:nvPr/>
          </p:nvSpPr>
          <p:spPr>
            <a:xfrm>
              <a:off x="401918" y="7141097"/>
              <a:ext cx="32601" cy="8465"/>
            </a:xfrm>
            <a:custGeom>
              <a:avLst/>
              <a:gdLst/>
              <a:ahLst/>
              <a:cxnLst/>
              <a:rect l="l" t="t" r="r" b="b"/>
              <a:pathLst>
                <a:path w="32601" h="8465" extrusionOk="0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13"/>
            <p:cNvSpPr/>
            <p:nvPr/>
          </p:nvSpPr>
          <p:spPr>
            <a:xfrm>
              <a:off x="415180" y="7064898"/>
              <a:ext cx="24150" cy="18140"/>
            </a:xfrm>
            <a:custGeom>
              <a:avLst/>
              <a:gdLst/>
              <a:ahLst/>
              <a:cxnLst/>
              <a:rect l="l" t="t" r="r" b="b"/>
              <a:pathLst>
                <a:path w="24150" h="18140" extrusionOk="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13"/>
            <p:cNvSpPr/>
            <p:nvPr/>
          </p:nvSpPr>
          <p:spPr>
            <a:xfrm>
              <a:off x="451419" y="6988720"/>
              <a:ext cx="21734" cy="16931"/>
            </a:xfrm>
            <a:custGeom>
              <a:avLst/>
              <a:gdLst/>
              <a:ahLst/>
              <a:cxnLst/>
              <a:rect l="l" t="t" r="r" b="b"/>
              <a:pathLst>
                <a:path w="21734" h="16931" extrusionOk="0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444180" y="6982672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596322" y="6877454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735699" y="7073431"/>
              <a:ext cx="56235" cy="73846"/>
            </a:xfrm>
            <a:custGeom>
              <a:avLst/>
              <a:gdLst/>
              <a:ahLst/>
              <a:cxnLst/>
              <a:rect l="l" t="t" r="r" b="b"/>
              <a:pathLst>
                <a:path w="56235" h="73846" extrusionOk="0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701361" y="7051578"/>
              <a:ext cx="125007" cy="120254"/>
            </a:xfrm>
            <a:custGeom>
              <a:avLst/>
              <a:gdLst/>
              <a:ahLst/>
              <a:cxnLst/>
              <a:rect l="l" t="t" r="r" b="b"/>
              <a:pathLst>
                <a:path w="125007" h="120254" extrusionOk="0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745798" y="7049369"/>
              <a:ext cx="40753" cy="26753"/>
            </a:xfrm>
            <a:custGeom>
              <a:avLst/>
              <a:gdLst/>
              <a:ahLst/>
              <a:cxnLst/>
              <a:rect l="l" t="t" r="r" b="b"/>
              <a:pathLst>
                <a:path w="40753" h="26753" extrusionOk="0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590856" y="7050977"/>
              <a:ext cx="106379" cy="119178"/>
            </a:xfrm>
            <a:custGeom>
              <a:avLst/>
              <a:gdLst/>
              <a:ahLst/>
              <a:cxnLst/>
              <a:rect l="l" t="t" r="r" b="b"/>
              <a:pathLst>
                <a:path w="106379" h="119178" extrusionOk="0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511796" y="7052802"/>
              <a:ext cx="70033" cy="114890"/>
            </a:xfrm>
            <a:custGeom>
              <a:avLst/>
              <a:gdLst/>
              <a:ahLst/>
              <a:cxnLst/>
              <a:rect l="l" t="t" r="r" b="b"/>
              <a:pathLst>
                <a:path w="70033" h="114890" extrusionOk="0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13"/>
            <p:cNvSpPr/>
            <p:nvPr/>
          </p:nvSpPr>
          <p:spPr>
            <a:xfrm>
              <a:off x="627912" y="7187388"/>
              <a:ext cx="14982" cy="31637"/>
            </a:xfrm>
            <a:custGeom>
              <a:avLst/>
              <a:gdLst/>
              <a:ahLst/>
              <a:cxnLst/>
              <a:rect l="l" t="t" r="r" b="b"/>
              <a:pathLst>
                <a:path w="14982" h="31637" extrusionOk="0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13"/>
            <p:cNvSpPr/>
            <p:nvPr/>
          </p:nvSpPr>
          <p:spPr>
            <a:xfrm>
              <a:off x="665655" y="7181003"/>
              <a:ext cx="105740" cy="50676"/>
            </a:xfrm>
            <a:custGeom>
              <a:avLst/>
              <a:gdLst/>
              <a:ahLst/>
              <a:cxnLst/>
              <a:rect l="l" t="t" r="r" b="b"/>
              <a:pathLst>
                <a:path w="105740" h="50676" extrusionOk="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556458" y="7181003"/>
              <a:ext cx="154962" cy="59703"/>
            </a:xfrm>
            <a:custGeom>
              <a:avLst/>
              <a:gdLst/>
              <a:ahLst/>
              <a:cxnLst/>
              <a:rect l="l" t="t" r="r" b="b"/>
              <a:pathLst>
                <a:path w="154962" h="59703" extrusionOk="0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616698" y="7226540"/>
              <a:ext cx="16407" cy="10627"/>
            </a:xfrm>
            <a:custGeom>
              <a:avLst/>
              <a:gdLst/>
              <a:ahLst/>
              <a:cxnLst/>
              <a:rect l="l" t="t" r="r" b="b"/>
              <a:pathLst>
                <a:path w="16407" h="10627" extrusionOk="0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708005" y="6993576"/>
              <a:ext cx="32987" cy="15502"/>
            </a:xfrm>
            <a:custGeom>
              <a:avLst/>
              <a:gdLst/>
              <a:ahLst/>
              <a:cxnLst/>
              <a:rect l="l" t="t" r="r" b="b"/>
              <a:pathLst>
                <a:path w="32987" h="15502" extrusionOk="0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607161" y="6992824"/>
              <a:ext cx="88166" cy="47601"/>
            </a:xfrm>
            <a:custGeom>
              <a:avLst/>
              <a:gdLst/>
              <a:ahLst/>
              <a:cxnLst/>
              <a:rect l="l" t="t" r="r" b="b"/>
              <a:pathLst>
                <a:path w="88166" h="47601" extrusionOk="0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659888" y="7003934"/>
              <a:ext cx="4321" cy="36201"/>
            </a:xfrm>
            <a:custGeom>
              <a:avLst/>
              <a:gdLst/>
              <a:ahLst/>
              <a:cxnLst/>
              <a:rect l="l" t="t" r="r" b="b"/>
              <a:pathLst>
                <a:path w="4321" h="36201" extrusionOk="0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556451" y="6981012"/>
              <a:ext cx="214940" cy="59704"/>
            </a:xfrm>
            <a:custGeom>
              <a:avLst/>
              <a:gdLst/>
              <a:ahLst/>
              <a:cxnLst/>
              <a:rect l="l" t="t" r="r" b="b"/>
              <a:pathLst>
                <a:path w="214940" h="59704" extrusionOk="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621567" y="7029075"/>
              <a:ext cx="4321" cy="11641"/>
            </a:xfrm>
            <a:custGeom>
              <a:avLst/>
              <a:gdLst/>
              <a:ahLst/>
              <a:cxnLst/>
              <a:rect l="l" t="t" r="r" b="b"/>
              <a:pathLst>
                <a:path w="4321" h="11641" extrusionOk="0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605432" y="6998920"/>
              <a:ext cx="18728" cy="18576"/>
            </a:xfrm>
            <a:custGeom>
              <a:avLst/>
              <a:gdLst/>
              <a:ahLst/>
              <a:cxnLst/>
              <a:rect l="l" t="t" r="r" b="b"/>
              <a:pathLst>
                <a:path w="18728" h="18576" extrusionOk="0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557676" y="7208821"/>
              <a:ext cx="38639" cy="56841"/>
            </a:xfrm>
            <a:custGeom>
              <a:avLst/>
              <a:gdLst/>
              <a:ahLst/>
              <a:cxnLst/>
              <a:rect l="l" t="t" r="r" b="b"/>
              <a:pathLst>
                <a:path w="38639" h="56841" extrusionOk="0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602355" y="7210026"/>
              <a:ext cx="37432" cy="55631"/>
            </a:xfrm>
            <a:custGeom>
              <a:avLst/>
              <a:gdLst/>
              <a:ahLst/>
              <a:cxnLst/>
              <a:rect l="l" t="t" r="r" b="b"/>
              <a:pathLst>
                <a:path w="37432" h="55631" extrusionOk="0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664997" y="7208812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645823" y="7208812"/>
              <a:ext cx="38639" cy="58050"/>
            </a:xfrm>
            <a:custGeom>
              <a:avLst/>
              <a:gdLst/>
              <a:ahLst/>
              <a:cxnLst/>
              <a:rect l="l" t="t" r="r" b="b"/>
              <a:pathLst>
                <a:path w="38639" h="58050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708465" y="7208808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689291" y="7208808"/>
              <a:ext cx="38639" cy="58049"/>
            </a:xfrm>
            <a:custGeom>
              <a:avLst/>
              <a:gdLst/>
              <a:ahLst/>
              <a:cxnLst/>
              <a:rect l="l" t="t" r="r" b="b"/>
              <a:pathLst>
                <a:path w="38639" h="58049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735174" y="7208839"/>
              <a:ext cx="27772" cy="56843"/>
            </a:xfrm>
            <a:custGeom>
              <a:avLst/>
              <a:gdLst/>
              <a:ahLst/>
              <a:cxnLst/>
              <a:rect l="l" t="t" r="r" b="b"/>
              <a:pathLst>
                <a:path w="27772" h="56843" extrusionOk="0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8" name="Google Shape;1938;p13"/>
          <p:cNvGrpSpPr/>
          <p:nvPr/>
        </p:nvGrpSpPr>
        <p:grpSpPr>
          <a:xfrm>
            <a:off x="3945835" y="1408162"/>
            <a:ext cx="7695303" cy="1228028"/>
            <a:chOff x="3945835" y="992301"/>
            <a:chExt cx="7695303" cy="1228028"/>
          </a:xfrm>
        </p:grpSpPr>
        <p:sp>
          <p:nvSpPr>
            <p:cNvPr id="1939" name="Google Shape;1939;p13"/>
            <p:cNvSpPr/>
            <p:nvPr/>
          </p:nvSpPr>
          <p:spPr>
            <a:xfrm>
              <a:off x="6991109" y="992301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Combination of </a:t>
              </a:r>
              <a:r>
                <a:rPr lang="en-US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Analytics </a:t>
              </a:r>
              <a:r>
                <a:rPr lang="en-US"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Data Research methodologies</a:t>
              </a:r>
              <a:endParaRPr lang="en-US" dirty="0">
                <a:ea typeface="Calibri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Opportunity to work with a unique professional</a:t>
              </a:r>
              <a:br>
                <a:rPr lang="en-US"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endParaRPr lang="en-US" dirty="0">
                <a:ea typeface="Calibri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Top-class InfoSec credentials - ISO certified &amp; RGPD Compliance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5015880" y="1280757"/>
              <a:ext cx="1776363" cy="664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accen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World class Data </a:t>
              </a:r>
              <a:r>
                <a:rPr lang="en-US" sz="1600" dirty="0">
                  <a:solidFill>
                    <a:schemeClr val="accen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Analytics</a:t>
              </a:r>
              <a:r>
                <a:rPr lang="en-US" sz="1600" b="0" i="0" u="none" strike="noStrike" cap="none" dirty="0">
                  <a:solidFill>
                    <a:schemeClr val="accen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 capabilities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3945835" y="1150377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42" name="Google Shape;1942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4306" y="1347276"/>
              <a:ext cx="531758" cy="5317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4" name="Google Shape;1944;p13"/>
          <p:cNvSpPr/>
          <p:nvPr/>
        </p:nvSpPr>
        <p:spPr>
          <a:xfrm>
            <a:off x="6979209" y="2890468"/>
            <a:ext cx="4812986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lvl="1" indent="-176213">
              <a:lnSpc>
                <a:spcPct val="95000"/>
              </a:lnSpc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fr-M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Management of </a:t>
            </a:r>
            <a:r>
              <a:rPr lang="fr-M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specific</a:t>
            </a:r>
            <a:r>
              <a:rPr lang="fr-M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fr-M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day</a:t>
            </a:r>
            <a:r>
              <a:rPr lang="fr-M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-to-</a:t>
            </a:r>
            <a:r>
              <a:rPr lang="fr-M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day</a:t>
            </a:r>
            <a:r>
              <a:rPr lang="fr-M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fr-M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tasks</a:t>
            </a:r>
            <a:r>
              <a:rPr lang="fr-M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or full end-to-end </a:t>
            </a:r>
            <a:r>
              <a:rPr lang="fr-M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projects</a:t>
            </a:r>
            <a:r>
              <a:rPr lang="fr-M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marL="176213" lvl="1" indent="-176213">
              <a:lnSpc>
                <a:spcPct val="95000"/>
              </a:lnSpc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fr-M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Continued</a:t>
            </a:r>
            <a:r>
              <a:rPr lang="fr-M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support in the long run to </a:t>
            </a:r>
            <a:r>
              <a:rPr lang="fr-M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maintain</a:t>
            </a:r>
            <a:r>
              <a:rPr lang="fr-M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and </a:t>
            </a:r>
            <a:r>
              <a:rPr lang="fr-M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adjust</a:t>
            </a:r>
            <a:r>
              <a:rPr lang="fr-M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solutions </a:t>
            </a:r>
            <a:endParaRPr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76213" lvl="1" indent="-176213">
              <a:lnSpc>
                <a:spcPct val="95000"/>
              </a:lnSpc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Full compliance with confidentiality and ethics best practices</a:t>
            </a:r>
            <a:endParaRPr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945" name="Google Shape;1945;p13"/>
          <p:cNvSpPr/>
          <p:nvPr/>
        </p:nvSpPr>
        <p:spPr>
          <a:xfrm>
            <a:off x="5013665" y="3273773"/>
            <a:ext cx="177940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Adaptability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3"/>
          <p:cNvSpPr/>
          <p:nvPr/>
        </p:nvSpPr>
        <p:spPr>
          <a:xfrm>
            <a:off x="3945835" y="292795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7" name="Google Shape;194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4618" y="3130654"/>
            <a:ext cx="520148" cy="520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8" name="Google Shape;1948;p13"/>
          <p:cNvGrpSpPr/>
          <p:nvPr/>
        </p:nvGrpSpPr>
        <p:grpSpPr>
          <a:xfrm>
            <a:off x="3945835" y="4113005"/>
            <a:ext cx="7695300" cy="925556"/>
            <a:chOff x="3945835" y="4036050"/>
            <a:chExt cx="7695300" cy="925556"/>
          </a:xfrm>
        </p:grpSpPr>
        <p:sp>
          <p:nvSpPr>
            <p:cNvPr id="1949" name="Google Shape;1949;p13"/>
            <p:cNvSpPr/>
            <p:nvPr/>
          </p:nvSpPr>
          <p:spPr>
            <a:xfrm>
              <a:off x="6991106" y="4111163"/>
              <a:ext cx="4650029" cy="818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lvl="1" indent="-176213">
                <a:lnSpc>
                  <a:spcPct val="95000"/>
                </a:lnSpc>
                <a:buClr>
                  <a:schemeClr val="dk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Multinational, multi-skilled teams allowing you to access top talents </a:t>
              </a:r>
              <a:r>
                <a:rPr lang="en-US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across different geographies</a:t>
              </a:r>
            </a:p>
            <a:p>
              <a:pPr marL="176213" lvl="1" indent="-176213">
                <a:lnSpc>
                  <a:spcPct val="95000"/>
                </a:lnSpc>
                <a:buClr>
                  <a:schemeClr val="dk2"/>
                </a:buClr>
                <a:buSzPts val="1260"/>
                <a:buFont typeface="Noto Sans Symbols"/>
                <a:buChar char="▪"/>
              </a:pPr>
              <a:r>
                <a:rPr lang="en-US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Retained model granting maximum flexibility to scale up when needed</a:t>
              </a:r>
              <a:endParaRPr dirty="0">
                <a:solidFill>
                  <a:schemeClr val="dk1"/>
                </a:solidFill>
                <a:latin typeface="Calibri"/>
                <a:cs typeface="Calibri"/>
              </a:endParaRPr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5013665" y="4264918"/>
              <a:ext cx="1779405" cy="46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accen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Flexibility and scalability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3945835" y="4036050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52" name="Google Shape;1952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63484" y="4252650"/>
              <a:ext cx="492356" cy="4923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3" name="Google Shape;1953;p13"/>
          <p:cNvGrpSpPr/>
          <p:nvPr/>
        </p:nvGrpSpPr>
        <p:grpSpPr>
          <a:xfrm>
            <a:off x="3945835" y="5197864"/>
            <a:ext cx="7695300" cy="1228028"/>
            <a:chOff x="3945835" y="5012807"/>
            <a:chExt cx="7695300" cy="1228028"/>
          </a:xfrm>
        </p:grpSpPr>
        <p:sp>
          <p:nvSpPr>
            <p:cNvPr id="1954" name="Google Shape;1954;p13"/>
            <p:cNvSpPr/>
            <p:nvPr/>
          </p:nvSpPr>
          <p:spPr>
            <a:xfrm>
              <a:off x="6991106" y="5012807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lvl="1" indent="-176213">
                <a:lnSpc>
                  <a:spcPct val="95000"/>
                </a:lnSpc>
                <a:buClr>
                  <a:schemeClr val="dk2"/>
                </a:buClr>
                <a:buSzPts val="1260"/>
                <a:buFont typeface="Noto Sans Symbols"/>
                <a:buChar char="▪"/>
              </a:pPr>
              <a:r>
                <a:rPr lang="en-US" i="1" dirty="0" err="1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Brainshoring</a:t>
              </a:r>
              <a:r>
                <a:rPr lang="en-US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 approach: high quality support, critical thinking and business sense…</a:t>
              </a:r>
            </a:p>
            <a:p>
              <a:pPr marL="176213" lvl="1" indent="-176213">
                <a:lnSpc>
                  <a:spcPct val="95000"/>
                </a:lnSpc>
                <a:buClr>
                  <a:schemeClr val="dk2"/>
                </a:buClr>
                <a:buSzPts val="1260"/>
                <a:buFont typeface="Noto Sans Symbols"/>
                <a:buChar char="▪"/>
              </a:pPr>
              <a:r>
                <a:rPr lang="en-US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…provided to our clients from our nearshore locations: Casablanca, Mexico and Cairo</a:t>
              </a:r>
            </a:p>
            <a:p>
              <a:pPr marL="176213" lvl="1" indent="-176213">
                <a:lnSpc>
                  <a:spcPct val="95000"/>
                </a:lnSpc>
                <a:buClr>
                  <a:schemeClr val="dk2"/>
                </a:buClr>
                <a:buSzPts val="1260"/>
                <a:buFont typeface="Noto Sans Symbols"/>
                <a:buChar char="▪"/>
              </a:pPr>
              <a:r>
                <a:rPr lang="en-US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Retainer model granting full dedication to clients and most cost-effective daily/hourly rate</a:t>
              </a:r>
              <a:endParaRPr dirty="0">
                <a:solidFill>
                  <a:schemeClr val="dk1"/>
                </a:solidFill>
                <a:latin typeface="Calibri"/>
                <a:cs typeface="Calibri"/>
              </a:endParaRPr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5013665" y="5224916"/>
              <a:ext cx="1779405" cy="701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accen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Value added services at a competitive price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3945835" y="5113003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57" name="Google Shape;1957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65600" y="5342101"/>
              <a:ext cx="467360" cy="4673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58" name="Google Shape;1958;p13"/>
          <p:cNvCxnSpPr/>
          <p:nvPr/>
        </p:nvCxnSpPr>
        <p:spPr>
          <a:xfrm>
            <a:off x="5029200" y="2719385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9" name="Google Shape;1959;p13"/>
          <p:cNvCxnSpPr/>
          <p:nvPr/>
        </p:nvCxnSpPr>
        <p:spPr>
          <a:xfrm>
            <a:off x="5029200" y="4033354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0" name="Google Shape;1960;p13"/>
          <p:cNvCxnSpPr/>
          <p:nvPr/>
        </p:nvCxnSpPr>
        <p:spPr>
          <a:xfrm>
            <a:off x="5029200" y="5118212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1" name="Google Shape;1961;p1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2" name="Google Shape;1962;p13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264534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en-US" sz="3200">
                <a:solidFill>
                  <a:schemeClr val="lt1"/>
                </a:solidFill>
              </a:rPr>
              <a:t>Why work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with us</a:t>
            </a:r>
            <a:endParaRPr/>
          </a:p>
        </p:txBody>
      </p:sp>
      <p:sp>
        <p:nvSpPr>
          <p:cNvPr id="2" name="Google Shape;1400;p8">
            <a:extLst>
              <a:ext uri="{FF2B5EF4-FFF2-40B4-BE49-F238E27FC236}">
                <a16:creationId xmlns:a16="http://schemas.microsoft.com/office/drawing/2014/main" id="{ABD977B5-BC5B-CD90-AD54-B1263D3C20A8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C91F34-99FE-A0F2-1631-707675B45D6E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4" name="Google Shape;1401;p8">
              <a:extLst>
                <a:ext uri="{FF2B5EF4-FFF2-40B4-BE49-F238E27FC236}">
                  <a16:creationId xmlns:a16="http://schemas.microsoft.com/office/drawing/2014/main" id="{B3FB06FF-7FF9-25E3-6E75-6097DAE01DE6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D27928-9DCE-25B6-C16C-B84A9BAF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7803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1027</Words>
  <Application>Microsoft Office PowerPoint</Application>
  <PresentationFormat>Widescreen</PresentationFormat>
  <Paragraphs>154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Franklin Gothic</vt:lpstr>
      <vt:lpstr>Calibri</vt:lpstr>
      <vt:lpstr>Noto Sans Symbols</vt:lpstr>
      <vt:lpstr>Arial</vt:lpstr>
      <vt:lpstr>Libre Franklin</vt:lpstr>
      <vt:lpstr>Lato Black</vt:lpstr>
      <vt:lpstr>Office Theme</vt:lpstr>
      <vt:lpstr>think-cell Slide</vt:lpstr>
      <vt:lpstr>Data Analytics</vt:lpstr>
      <vt:lpstr>Infomineo has a unique approach to Data Analytics</vt:lpstr>
      <vt:lpstr>Infomineo offers a full suite of Data Analytics Services</vt:lpstr>
      <vt:lpstr>Our approach to helping you</vt:lpstr>
      <vt:lpstr>PowerPoint Presentation</vt:lpstr>
      <vt:lpstr>Why work with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Infomineo  presentation</dc:title>
  <dc:creator>Samson Mathew</dc:creator>
  <cp:lastModifiedBy>Matteo Gamberale</cp:lastModifiedBy>
  <cp:revision>10</cp:revision>
  <dcterms:created xsi:type="dcterms:W3CDTF">2020-10-06T08:44:21Z</dcterms:created>
  <dcterms:modified xsi:type="dcterms:W3CDTF">2023-01-31T07:41:12Z</dcterms:modified>
</cp:coreProperties>
</file>